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258" r:id="rId3"/>
    <p:sldId id="546" r:id="rId4"/>
    <p:sldId id="446" r:id="rId5"/>
    <p:sldId id="547" r:id="rId6"/>
    <p:sldId id="548" r:id="rId7"/>
    <p:sldId id="533" r:id="rId8"/>
    <p:sldId id="490" r:id="rId9"/>
    <p:sldId id="615" r:id="rId10"/>
    <p:sldId id="617" r:id="rId11"/>
    <p:sldId id="619" r:id="rId12"/>
    <p:sldId id="621" r:id="rId13"/>
    <p:sldId id="599" r:id="rId14"/>
    <p:sldId id="620" r:id="rId15"/>
    <p:sldId id="545" r:id="rId16"/>
    <p:sldId id="524" r:id="rId17"/>
    <p:sldId id="495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3ECBDC8A-0E29-47F1-97F1-C2737E57DB5A}">
          <p14:sldIdLst>
            <p14:sldId id="256"/>
            <p14:sldId id="258"/>
            <p14:sldId id="546"/>
            <p14:sldId id="446"/>
            <p14:sldId id="547"/>
            <p14:sldId id="548"/>
          </p14:sldIdLst>
        </p14:section>
        <p14:section name="Methods" id="{7911CE6D-3589-49A8-9CF2-5D2682ACCF56}">
          <p14:sldIdLst>
            <p14:sldId id="533"/>
            <p14:sldId id="490"/>
            <p14:sldId id="615"/>
            <p14:sldId id="617"/>
            <p14:sldId id="619"/>
            <p14:sldId id="621"/>
            <p14:sldId id="599"/>
          </p14:sldIdLst>
        </p14:section>
        <p14:section name="Results" id="{7A0A172B-7336-42B5-BD44-60D841730090}">
          <p14:sldIdLst>
            <p14:sldId id="620"/>
          </p14:sldIdLst>
        </p14:section>
        <p14:section name="Discussion" id="{420E7C0F-9258-42C1-9285-EC94C632C678}">
          <p14:sldIdLst>
            <p14:sldId id="545"/>
            <p14:sldId id="524"/>
            <p14:sldId id="49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8F8F"/>
    <a:srgbClr val="008AA0"/>
    <a:srgbClr val="3EB4B4"/>
    <a:srgbClr val="FFFFE1"/>
    <a:srgbClr val="E7F9E9"/>
    <a:srgbClr val="EFFAEE"/>
    <a:srgbClr val="FCFE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65238" autoAdjust="0"/>
  </p:normalViewPr>
  <p:slideViewPr>
    <p:cSldViewPr snapToGrid="0">
      <p:cViewPr>
        <p:scale>
          <a:sx n="66" d="100"/>
          <a:sy n="66" d="100"/>
        </p:scale>
        <p:origin x="621" y="168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-32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5DCDD2-7020-4BBA-8577-14BB15F94035}" type="datetimeFigureOut">
              <a:rPr lang="en-US" smtClean="0"/>
              <a:t>10/9/2024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B115B3-A908-4DD1-B9FB-D7CDD037DB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390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While we’re all familiar with directly-transmitted diseases like COVID, in actuality over a quarter of </a:t>
            </a:r>
            <a:r>
              <a:rPr lang="en-US" b="1" dirty="0"/>
              <a:t>recent </a:t>
            </a:r>
            <a:r>
              <a:rPr lang="en-US" dirty="0"/>
              <a:t>emerging infectious diseases are due to mosquito-borne pathogens like Zika, Dengue, and Chikungunya.</a:t>
            </a:r>
            <a:br>
              <a:rPr lang="en-US" dirty="0"/>
            </a:br>
            <a:endParaRPr lang="en-US" dirty="0"/>
          </a:p>
          <a:p>
            <a:r>
              <a:rPr lang="en-US" dirty="0"/>
              <a:t>In addition, malaria, which has been with our species since our inception but continues to have devastating impacts in communities in Africa, has recently seen a stall in progress towards its elimination.</a:t>
            </a:r>
          </a:p>
          <a:p>
            <a:endParaRPr lang="en-US" dirty="0"/>
          </a:p>
          <a:p>
            <a:r>
              <a:rPr lang="en-US" dirty="0"/>
              <a:t>Researchers use a variety of tools to work towards eliminating mosquito-borne disease transmission. I use mathematical models to improve our understanding of specific transmission-related phenomena. What I’ll talk to you about today is multiple blood-feeding.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115B3-A908-4DD1-B9FB-D7CDD037DBA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8377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Table of baseline parameter values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115B3-A908-4DD1-B9FB-D7CDD037DBA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0002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Table of baseline parameter values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115B3-A908-4DD1-B9FB-D7CDD037DBA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2760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200" dirty="0"/>
              <a:t>Multiple blood feeding = feeding more than once in a single gonotrophic (reproductive) cycle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C01925-430B-46EA-AA64-18D6AEE2C74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9838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115B3-A908-4DD1-B9FB-D7CDD037DBA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1485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answer this, we need to understand the mechanisms of mosquito blood-feeding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115B3-A908-4DD1-B9FB-D7CDD037DBA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7083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Maybe: combine probing, salivation, and feeding then break them out later when focusing on transmission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C01925-430B-46EA-AA64-18D6AEE2C74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5429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C58FAB-A425-D94B-CBEF-156C943CBB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E22EA3C-6214-32AC-7000-CAFB7AA4BC5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452F582-CED7-0860-B2E4-CFB86AEF64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Maybe: combine probing, salivation, and feeding then break them out later when focusing on transmission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010258-7C43-9498-5A2C-88AD87131E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C01925-430B-46EA-AA64-18D6AEE2C74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3111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E6718F-4A8B-DBDA-C427-F033993C6A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96276F7-EA17-90C3-6046-B9910794AF0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5BAB6CD-8A43-AA9A-8B20-954E5594F0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Maybe: combine probing, salivation, and feeding then break them out later when focusing on transmission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19BA58-4705-A6D3-346E-C12984ED18E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C01925-430B-46EA-AA64-18D6AEE2C74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3686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919D61-9C74-13D6-59FA-AA8B1A5CE7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E42EA92-5F27-CCF0-90E0-CF413CE53C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1617BC0-85A8-A513-B21F-35F8E1323A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Maybe: combine probing, salivation, and feeding then break them out later when focusing on transmission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9D4964-1E62-CB7F-08E0-99A5D006D0E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C01925-430B-46EA-AA64-18D6AEE2C74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3340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919D61-9C74-13D6-59FA-AA8B1A5CE7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E42EA92-5F27-CCF0-90E0-CF413CE53C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1617BC0-85A8-A513-B21F-35F8E1323A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Maybe: combine probing, salivation, and feeding then break them out later when focusing on transmission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9D4964-1E62-CB7F-08E0-99A5D006D0E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C01925-430B-46EA-AA64-18D6AEE2C74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538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9C456-78E6-C3CE-D124-EBCB094CA5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8070FB-2095-650D-F2E5-B2CEF3A99F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48842D-4A07-20B4-C7CC-43736FFB78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5D6FF-5D94-4032-AE04-7C090F18112B}" type="datetimeFigureOut">
              <a:rPr lang="en-US" smtClean="0"/>
              <a:t>10/9/2024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831099-8F51-27C8-4421-2EA2B41BF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4AE5E0-E057-0D99-6CC6-B881329FD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2D773-A204-4E70-80C5-BB088FC866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9891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2F4A8E-DAEF-547C-762C-D3DAF6857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51176EB-6986-E480-F70F-26F629E95F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B0098E-2F6E-2678-8C43-73023CBFD4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5D6FF-5D94-4032-AE04-7C090F18112B}" type="datetimeFigureOut">
              <a:rPr lang="en-US" smtClean="0"/>
              <a:t>10/9/2024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BCE124-409F-1FB2-6BAD-5838EA9062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86B379-35CD-0847-D5EB-9572F1C9B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2D773-A204-4E70-80C5-BB088FC866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4017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E6F750F-5E79-C743-B6D6-6B1E7C6B31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9FE646-F0D2-7E16-85C4-86575DFE76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B0B68E-69D4-D7A4-69C0-945A78E000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5D6FF-5D94-4032-AE04-7C090F18112B}" type="datetimeFigureOut">
              <a:rPr lang="en-US" smtClean="0"/>
              <a:t>10/9/2024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2DFD64-A363-3B62-AD92-0CA430060B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4C352B-1FE6-8949-4175-D7F87ABE9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2D773-A204-4E70-80C5-BB088FC866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211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74D420-771E-3425-210B-C10A06782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231B87-DA53-5DAA-1E42-E09C396ABF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D71486-19AA-87EC-29D3-4C86C04ECD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5D6FF-5D94-4032-AE04-7C090F18112B}" type="datetimeFigureOut">
              <a:rPr lang="en-US" smtClean="0"/>
              <a:t>10/9/2024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40553D-00A7-86BA-4D8B-9E2C570A99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582F00-36E8-48D3-A084-24A27F9791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2D773-A204-4E70-80C5-BB088FC866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762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564E3-6F4C-3CBA-DFCB-D655E61910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C31A2D-100A-5143-D590-2C387AD891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D09FBF-6881-4FE1-951C-41172BC397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5D6FF-5D94-4032-AE04-7C090F18112B}" type="datetimeFigureOut">
              <a:rPr lang="en-US" smtClean="0"/>
              <a:t>10/9/2024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FD3EBD-F0A5-4837-9B9E-78B3D2A975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DA877F-A476-D925-86C0-AFAA973C1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2D773-A204-4E70-80C5-BB088FC866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4816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B51D77-D4BB-F08B-EA64-753FF1F9B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07A157-0C4C-2E3C-41C9-8D9FF3C263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44FEE8-C32B-222C-E80B-4AA48D9469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4287C6-F9AA-F192-7F68-DA1EF1D03C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5D6FF-5D94-4032-AE04-7C090F18112B}" type="datetimeFigureOut">
              <a:rPr lang="en-US" smtClean="0"/>
              <a:t>10/9/2024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4F8C08-05ED-DB34-9B8B-67EF96254B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0FB564-6039-1E1A-23EF-9F250B5E4E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2D773-A204-4E70-80C5-BB088FC866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5438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201C51-A51E-80C6-CBA8-AA4FCAD3FB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565C8E-FE95-C29A-4CD2-06F9C9F4C6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658F46-F103-7A7E-72AF-5F438CA6BE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6E7B874-F990-F0E3-3CC3-834B0332778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B41556A-E888-198E-842F-0CA8F0AA8F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457863C-85E0-10C4-E687-92A2E527A1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5D6FF-5D94-4032-AE04-7C090F18112B}" type="datetimeFigureOut">
              <a:rPr lang="en-US" smtClean="0"/>
              <a:t>10/9/2024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3B5A29F-7643-135D-E55C-2797A88917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F778358-E721-98B6-8FA9-DA18B38E6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2D773-A204-4E70-80C5-BB088FC866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336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EA3FF-8C01-83A3-5ECD-0C52A84B9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79F3B2A-75CC-D9CE-08F2-81CFA6FC83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5D6FF-5D94-4032-AE04-7C090F18112B}" type="datetimeFigureOut">
              <a:rPr lang="en-US" smtClean="0"/>
              <a:t>10/9/2024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AD9AD9-CE5C-DC1A-0948-96F84A47C9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3B165E-BB6F-60AA-D6FB-00ADD1C3F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2D773-A204-4E70-80C5-BB088FC866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0314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08CCCC-9B48-E702-3D36-D401E0249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5D6FF-5D94-4032-AE04-7C090F18112B}" type="datetimeFigureOut">
              <a:rPr lang="en-US" smtClean="0"/>
              <a:t>10/9/2024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2F71BA-8BAD-4F0D-94C4-AD02A2A78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0FEC6B-E6EA-334B-DE68-35B30FC49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2D773-A204-4E70-80C5-BB088FC866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7683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366021-7771-5009-0D4F-9D78B91EF4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2822AA-4589-E22B-DD8B-EB8189FCFB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6826C4-8686-C27E-D522-E8DB20150B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912123-AD30-DDBF-6EE7-C444608CB2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5D6FF-5D94-4032-AE04-7C090F18112B}" type="datetimeFigureOut">
              <a:rPr lang="en-US" smtClean="0"/>
              <a:t>10/9/2024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D36085-059F-FBF0-D770-AB1CC1E966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7228D7-71D4-BB83-5BDC-47DCCF67A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2D773-A204-4E70-80C5-BB088FC866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3027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79F020-4E32-D9EE-4E8E-75A44CD28D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7FB841-CDE8-39A7-9D74-647BE64DFD7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A6E2A6-B65A-6C3E-5D55-706642777B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EBF41E-1736-5D37-29F2-FA69F4BF44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5D6FF-5D94-4032-AE04-7C090F18112B}" type="datetimeFigureOut">
              <a:rPr lang="en-US" smtClean="0"/>
              <a:t>10/9/2024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CFAB7F-5CF5-BE0E-DF27-D43FEDCAD3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46D044-F634-470F-E065-E53F75266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2D773-A204-4E70-80C5-BB088FC866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9156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6D3DCF2-35F5-F0F0-310B-68CF3AB285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A08D0A-642E-6D4C-9D77-B92C3AF5D5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A4CEBF-CB8E-B3F2-5B71-57540A07E2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DA5D6FF-5D94-4032-AE04-7C090F18112B}" type="datetimeFigureOut">
              <a:rPr lang="en-US" smtClean="0"/>
              <a:t>10/9/2024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A50246-F405-5275-6D9A-E21753D66C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046675-DF0D-9E97-A429-9551C6FD76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7F2D773-A204-4E70-80C5-BB088FC866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7013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59.png"/><Relationship Id="rId18" Type="http://schemas.openxmlformats.org/officeDocument/2006/relationships/image" Target="../media/image64.png"/><Relationship Id="rId3" Type="http://schemas.openxmlformats.org/officeDocument/2006/relationships/image" Target="../media/image51.png"/><Relationship Id="rId7" Type="http://schemas.openxmlformats.org/officeDocument/2006/relationships/image" Target="../media/image53.png"/><Relationship Id="rId12" Type="http://schemas.openxmlformats.org/officeDocument/2006/relationships/image" Target="../media/image58.png"/><Relationship Id="rId17" Type="http://schemas.openxmlformats.org/officeDocument/2006/relationships/image" Target="../media/image63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11" Type="http://schemas.openxmlformats.org/officeDocument/2006/relationships/image" Target="../media/image57.png"/><Relationship Id="rId5" Type="http://schemas.openxmlformats.org/officeDocument/2006/relationships/image" Target="../media/image25.svg"/><Relationship Id="rId15" Type="http://schemas.openxmlformats.org/officeDocument/2006/relationships/image" Target="../media/image61.png"/><Relationship Id="rId10" Type="http://schemas.openxmlformats.org/officeDocument/2006/relationships/image" Target="../media/image56.png"/><Relationship Id="rId19" Type="http://schemas.openxmlformats.org/officeDocument/2006/relationships/image" Target="../media/image65.png"/><Relationship Id="rId4" Type="http://schemas.openxmlformats.org/officeDocument/2006/relationships/image" Target="../media/image1.png"/><Relationship Id="rId9" Type="http://schemas.openxmlformats.org/officeDocument/2006/relationships/image" Target="../media/image55.png"/><Relationship Id="rId14" Type="http://schemas.openxmlformats.org/officeDocument/2006/relationships/image" Target="../media/image6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66.png"/><Relationship Id="rId4" Type="http://schemas.openxmlformats.org/officeDocument/2006/relationships/image" Target="../media/image25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1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5.svg"/><Relationship Id="rId9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mailto:kyledahlin@vt.edu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7.png"/><Relationship Id="rId5" Type="http://schemas.openxmlformats.org/officeDocument/2006/relationships/image" Target="../media/image39.jpeg"/><Relationship Id="rId4" Type="http://schemas.openxmlformats.org/officeDocument/2006/relationships/image" Target="../media/image38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5.png"/><Relationship Id="rId18" Type="http://schemas.openxmlformats.org/officeDocument/2006/relationships/image" Target="../media/image50.png"/><Relationship Id="rId3" Type="http://schemas.openxmlformats.org/officeDocument/2006/relationships/image" Target="../media/image1.png"/><Relationship Id="rId7" Type="http://schemas.openxmlformats.org/officeDocument/2006/relationships/image" Target="../media/image39.png"/><Relationship Id="rId12" Type="http://schemas.openxmlformats.org/officeDocument/2006/relationships/image" Target="../media/image44.png"/><Relationship Id="rId17" Type="http://schemas.openxmlformats.org/officeDocument/2006/relationships/image" Target="../media/image49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5" Type="http://schemas.openxmlformats.org/officeDocument/2006/relationships/image" Target="../media/image36.png"/><Relationship Id="rId15" Type="http://schemas.openxmlformats.org/officeDocument/2006/relationships/image" Target="../media/image47.png"/><Relationship Id="rId10" Type="http://schemas.openxmlformats.org/officeDocument/2006/relationships/image" Target="../media/image42.png"/><Relationship Id="rId4" Type="http://schemas.openxmlformats.org/officeDocument/2006/relationships/image" Target="../media/image25.svg"/><Relationship Id="rId9" Type="http://schemas.openxmlformats.org/officeDocument/2006/relationships/image" Target="../media/image41.png"/><Relationship Id="rId14" Type="http://schemas.openxmlformats.org/officeDocument/2006/relationships/image" Target="../media/image4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601BE-A72F-DB13-AA16-562AE4B7FB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59316"/>
            <a:ext cx="9144000" cy="2387600"/>
          </a:xfrm>
        </p:spPr>
        <p:txBody>
          <a:bodyPr>
            <a:noAutofit/>
          </a:bodyPr>
          <a:lstStyle/>
          <a:p>
            <a:pPr>
              <a:lnSpc>
                <a:spcPct val="114000"/>
              </a:lnSpc>
            </a:pPr>
            <a:r>
              <a:rPr lang="en-US" sz="3200" b="0" i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Modeling the mechanisms of mosquito multiple </a:t>
            </a:r>
            <a:r>
              <a:rPr lang="en-US" sz="3200" b="0" i="0" dirty="0">
                <a:solidFill>
                  <a:srgbClr val="FF0000"/>
                </a:solidFill>
                <a:effectLst/>
                <a:latin typeface="Aptos" panose="020B0004020202020204" pitchFamily="34" charset="0"/>
              </a:rPr>
              <a:t>blood</a:t>
            </a:r>
            <a:r>
              <a:rPr lang="en-US" sz="3200" b="0" i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-feeding and their effects on disease</a:t>
            </a:r>
            <a:br>
              <a:rPr lang="en-US" sz="3200" b="0" i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</a:br>
            <a:r>
              <a:rPr lang="en-US" sz="3200" b="0" i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transmission</a:t>
            </a:r>
            <a:endParaRPr lang="en-US" sz="32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CF1396-18A2-AAB6-0AAF-9402063E7F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946503"/>
            <a:ext cx="12192000" cy="2911497"/>
          </a:xfrm>
        </p:spPr>
        <p:txBody>
          <a:bodyPr>
            <a:normAutofit/>
          </a:bodyPr>
          <a:lstStyle/>
          <a:p>
            <a:r>
              <a:rPr lang="en-US" sz="2200" b="1" dirty="0"/>
              <a:t>Kyle Dahlin</a:t>
            </a:r>
            <a:r>
              <a:rPr lang="en-US" sz="2200" dirty="0"/>
              <a:t>,</a:t>
            </a:r>
            <a:r>
              <a:rPr lang="en-US" sz="2200" b="1" dirty="0"/>
              <a:t> </a:t>
            </a:r>
            <a:r>
              <a:rPr lang="en-US" sz="2200" dirty="0"/>
              <a:t>joint with Michael Robert, and Lauren Childs</a:t>
            </a:r>
          </a:p>
          <a:p>
            <a:r>
              <a:rPr lang="en-US" sz="2200" dirty="0"/>
              <a:t>Virginia Tech, Department of Mathematics</a:t>
            </a:r>
          </a:p>
          <a:p>
            <a:endParaRPr lang="en-US" sz="2200" dirty="0"/>
          </a:p>
          <a:p>
            <a:r>
              <a:rPr lang="en-US" sz="2200" u="sng" dirty="0"/>
              <a:t>Contact</a:t>
            </a:r>
            <a:r>
              <a:rPr lang="en-US" sz="2200" dirty="0"/>
              <a:t>: kyledahlin@vt.edu</a:t>
            </a:r>
          </a:p>
          <a:p>
            <a:endParaRPr lang="en-US" dirty="0"/>
          </a:p>
          <a:p>
            <a:pPr algn="l"/>
            <a:r>
              <a:rPr lang="en-US" sz="16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ASCEND Fellowship Conference</a:t>
            </a:r>
          </a:p>
          <a:p>
            <a:pPr algn="l"/>
            <a:r>
              <a:rPr lang="en-US" sz="16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Nashville, TN</a:t>
            </a:r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144F575D-D226-1731-7FD9-5D328C9979E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25247"/>
          <a:stretch/>
        </p:blipFill>
        <p:spPr>
          <a:xfrm flipH="1">
            <a:off x="13015741" y="3631011"/>
            <a:ext cx="1223298" cy="398286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115EAFF5-019E-4713-599F-AF1CC84C48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874669" y="1934228"/>
            <a:ext cx="2277649" cy="992023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9512C9CE-6F73-9A61-5F32-65899DF46C6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70"/>
          <a:stretch/>
        </p:blipFill>
        <p:spPr>
          <a:xfrm rot="20700000" flipH="1">
            <a:off x="13319291" y="5446929"/>
            <a:ext cx="1223298" cy="532429"/>
          </a:xfrm>
          <a:prstGeom prst="rect">
            <a:avLst/>
          </a:prstGeom>
        </p:spPr>
      </p:pic>
      <p:pic>
        <p:nvPicPr>
          <p:cNvPr id="9" name="Graphic 8" descr="Windy outline">
            <a:extLst>
              <a:ext uri="{FF2B5EF4-FFF2-40B4-BE49-F238E27FC236}">
                <a16:creationId xmlns:a16="http://schemas.microsoft.com/office/drawing/2014/main" id="{5F5CF4FA-C752-96DC-7A15-A0BAD8EFE7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9800000">
            <a:off x="9586254" y="2812908"/>
            <a:ext cx="914400" cy="91440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17E1BC6A-947D-36CB-B39C-B977ADE880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0475029" flipH="1">
            <a:off x="1920352" y="1966255"/>
            <a:ext cx="782159" cy="711333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788B516E-496D-FCDA-6A77-EE09DF1C070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3600000">
            <a:off x="10489998" y="2274734"/>
            <a:ext cx="661371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9431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5E8B84-9691-6F7F-4E1E-AE8D612DCA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le 10">
                <a:extLst>
                  <a:ext uri="{FF2B5EF4-FFF2-40B4-BE49-F238E27FC236}">
                    <a16:creationId xmlns:a16="http://schemas.microsoft.com/office/drawing/2014/main" id="{ADB56EE0-723C-70D4-B99E-E85D7CDB02C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79543337"/>
                  </p:ext>
                </p:extLst>
              </p:nvPr>
            </p:nvGraphicFramePr>
            <p:xfrm>
              <a:off x="2105089" y="1894168"/>
              <a:ext cx="8703032" cy="3853744"/>
            </p:xfrm>
            <a:graphic>
              <a:graphicData uri="http://schemas.openxmlformats.org/drawingml/2006/table">
                <a:tbl>
                  <a:tblPr>
                    <a:tableStyleId>{073A0DAA-6AF3-43AB-8588-CEC1D06C72B9}</a:tableStyleId>
                  </a:tblPr>
                  <a:tblGrid>
                    <a:gridCol w="2175758">
                      <a:extLst>
                        <a:ext uri="{9D8B030D-6E8A-4147-A177-3AD203B41FA5}">
                          <a16:colId xmlns:a16="http://schemas.microsoft.com/office/drawing/2014/main" val="2394236598"/>
                        </a:ext>
                      </a:extLst>
                    </a:gridCol>
                    <a:gridCol w="2175758">
                      <a:extLst>
                        <a:ext uri="{9D8B030D-6E8A-4147-A177-3AD203B41FA5}">
                          <a16:colId xmlns:a16="http://schemas.microsoft.com/office/drawing/2014/main" val="4162987615"/>
                        </a:ext>
                      </a:extLst>
                    </a:gridCol>
                    <a:gridCol w="2175758">
                      <a:extLst>
                        <a:ext uri="{9D8B030D-6E8A-4147-A177-3AD203B41FA5}">
                          <a16:colId xmlns:a16="http://schemas.microsoft.com/office/drawing/2014/main" val="2221377010"/>
                        </a:ext>
                      </a:extLst>
                    </a:gridCol>
                    <a:gridCol w="2175758">
                      <a:extLst>
                        <a:ext uri="{9D8B030D-6E8A-4147-A177-3AD203B41FA5}">
                          <a16:colId xmlns:a16="http://schemas.microsoft.com/office/drawing/2014/main" val="154253725"/>
                        </a:ext>
                      </a:extLst>
                    </a:gridCol>
                  </a:tblGrid>
                  <a:tr h="963436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89254292"/>
                      </a:ext>
                    </a:extLst>
                  </a:tr>
                  <a:tr h="963436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44609106"/>
                      </a:ext>
                    </a:extLst>
                  </a:tr>
                  <a:tr h="963436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600" dirty="0"/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87798216"/>
                      </a:ext>
                    </a:extLst>
                  </a:tr>
                  <a:tr h="963436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600" dirty="0"/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85403200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le 10">
                <a:extLst>
                  <a:ext uri="{FF2B5EF4-FFF2-40B4-BE49-F238E27FC236}">
                    <a16:creationId xmlns:a16="http://schemas.microsoft.com/office/drawing/2014/main" id="{ADB56EE0-723C-70D4-B99E-E85D7CDB02C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79543337"/>
                  </p:ext>
                </p:extLst>
              </p:nvPr>
            </p:nvGraphicFramePr>
            <p:xfrm>
              <a:off x="2105089" y="1894168"/>
              <a:ext cx="8703032" cy="3853744"/>
            </p:xfrm>
            <a:graphic>
              <a:graphicData uri="http://schemas.openxmlformats.org/drawingml/2006/table">
                <a:tbl>
                  <a:tblPr>
                    <a:tableStyleId>{073A0DAA-6AF3-43AB-8588-CEC1D06C72B9}</a:tableStyleId>
                  </a:tblPr>
                  <a:tblGrid>
                    <a:gridCol w="2175758">
                      <a:extLst>
                        <a:ext uri="{9D8B030D-6E8A-4147-A177-3AD203B41FA5}">
                          <a16:colId xmlns:a16="http://schemas.microsoft.com/office/drawing/2014/main" val="2394236598"/>
                        </a:ext>
                      </a:extLst>
                    </a:gridCol>
                    <a:gridCol w="2175758">
                      <a:extLst>
                        <a:ext uri="{9D8B030D-6E8A-4147-A177-3AD203B41FA5}">
                          <a16:colId xmlns:a16="http://schemas.microsoft.com/office/drawing/2014/main" val="4162987615"/>
                        </a:ext>
                      </a:extLst>
                    </a:gridCol>
                    <a:gridCol w="2175758">
                      <a:extLst>
                        <a:ext uri="{9D8B030D-6E8A-4147-A177-3AD203B41FA5}">
                          <a16:colId xmlns:a16="http://schemas.microsoft.com/office/drawing/2014/main" val="2221377010"/>
                        </a:ext>
                      </a:extLst>
                    </a:gridCol>
                    <a:gridCol w="2175758">
                      <a:extLst>
                        <a:ext uri="{9D8B030D-6E8A-4147-A177-3AD203B41FA5}">
                          <a16:colId xmlns:a16="http://schemas.microsoft.com/office/drawing/2014/main" val="154253725"/>
                        </a:ext>
                      </a:extLst>
                    </a:gridCol>
                  </a:tblGrid>
                  <a:tr h="963436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00000" r="-100000" b="-3006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00000" b="-3006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89254292"/>
                      </a:ext>
                    </a:extLst>
                  </a:tr>
                  <a:tr h="963436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00000" t="-99371" b="-19874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44609106"/>
                      </a:ext>
                    </a:extLst>
                  </a:tr>
                  <a:tr h="963436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600" dirty="0"/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87798216"/>
                      </a:ext>
                    </a:extLst>
                  </a:tr>
                  <a:tr h="963436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00000" t="-300633" r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600" dirty="0"/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85403200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B0236864-A99D-C6C1-9C26-A2420E7E0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rgbClr val="FF0000"/>
                </a:solidFill>
              </a:rPr>
              <a:t>real</a:t>
            </a:r>
            <a:r>
              <a:rPr lang="en-US" dirty="0"/>
              <a:t> blood-feeding process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23C8A14-913F-1C21-AF67-1D1C88B056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92055" y="95305"/>
            <a:ext cx="3482208" cy="1516665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74DECEB-7B53-2339-DEFF-28079CD062D1}"/>
                  </a:ext>
                </a:extLst>
              </p:cNvPr>
              <p:cNvSpPr txBox="1"/>
              <p:nvPr/>
            </p:nvSpPr>
            <p:spPr>
              <a:xfrm>
                <a:off x="4894362" y="2148365"/>
                <a:ext cx="901427" cy="3888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74DECEB-7B53-2339-DEFF-28079CD062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4362" y="2148365"/>
                <a:ext cx="901427" cy="388889"/>
              </a:xfrm>
              <a:prstGeom prst="rect">
                <a:avLst/>
              </a:prstGeom>
              <a:blipFill>
                <a:blip r:embed="rId6"/>
                <a:stretch>
                  <a:fillRect b="-7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4561813-0DE5-7CE7-B225-4137459D4B89}"/>
                  </a:ext>
                </a:extLst>
              </p:cNvPr>
              <p:cNvSpPr txBox="1"/>
              <p:nvPr/>
            </p:nvSpPr>
            <p:spPr>
              <a:xfrm>
                <a:off x="7193503" y="3128099"/>
                <a:ext cx="9242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4561813-0DE5-7CE7-B225-4137459D4B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3503" y="3128099"/>
                <a:ext cx="924217" cy="369332"/>
              </a:xfrm>
              <a:prstGeom prst="rect">
                <a:avLst/>
              </a:prstGeom>
              <a:blipFill>
                <a:blip r:embed="rId7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2E7B6C6-0E42-40CA-F3D9-F56CE49FC819}"/>
                  </a:ext>
                </a:extLst>
              </p:cNvPr>
              <p:cNvSpPr txBox="1"/>
              <p:nvPr/>
            </p:nvSpPr>
            <p:spPr>
              <a:xfrm>
                <a:off x="9141902" y="4110741"/>
                <a:ext cx="9242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2E7B6C6-0E42-40CA-F3D9-F56CE49FC8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1902" y="4110741"/>
                <a:ext cx="924217" cy="369332"/>
              </a:xfrm>
              <a:prstGeom prst="rect">
                <a:avLst/>
              </a:prstGeom>
              <a:blipFill>
                <a:blip r:embed="rId8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3E576EA-0A33-4ED2-CD3B-C66DB5A6FA48}"/>
                  </a:ext>
                </a:extLst>
              </p:cNvPr>
              <p:cNvSpPr txBox="1"/>
              <p:nvPr/>
            </p:nvSpPr>
            <p:spPr>
              <a:xfrm>
                <a:off x="9141901" y="5062575"/>
                <a:ext cx="92421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3E576EA-0A33-4ED2-CD3B-C66DB5A6FA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1901" y="5062575"/>
                <a:ext cx="924218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33539BD-7963-1882-8363-53ECB74B9131}"/>
                  </a:ext>
                </a:extLst>
              </p:cNvPr>
              <p:cNvSpPr txBox="1"/>
              <p:nvPr/>
            </p:nvSpPr>
            <p:spPr>
              <a:xfrm>
                <a:off x="2297897" y="5062575"/>
                <a:ext cx="167167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33539BD-7963-1882-8363-53ECB74B91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7897" y="5062575"/>
                <a:ext cx="1671676" cy="369332"/>
              </a:xfrm>
              <a:prstGeom prst="rect">
                <a:avLst/>
              </a:prstGeom>
              <a:blipFill>
                <a:blip r:embed="rId10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0BEFC4B-CB2A-A826-1DD7-D891F6F34525}"/>
                  </a:ext>
                </a:extLst>
              </p:cNvPr>
              <p:cNvSpPr txBox="1"/>
              <p:nvPr/>
            </p:nvSpPr>
            <p:spPr>
              <a:xfrm>
                <a:off x="2353463" y="3128099"/>
                <a:ext cx="156054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0BEFC4B-CB2A-A826-1DD7-D891F6F345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3463" y="3128099"/>
                <a:ext cx="1560544" cy="369332"/>
              </a:xfrm>
              <a:prstGeom prst="rect">
                <a:avLst/>
              </a:prstGeom>
              <a:blipFill>
                <a:blip r:embed="rId11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0E4D957-B58B-1A8C-3D28-ADAC460A0940}"/>
                  </a:ext>
                </a:extLst>
              </p:cNvPr>
              <p:cNvSpPr txBox="1"/>
              <p:nvPr/>
            </p:nvSpPr>
            <p:spPr>
              <a:xfrm>
                <a:off x="2353463" y="4110741"/>
                <a:ext cx="156054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0E4D957-B58B-1A8C-3D28-ADAC460A09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3463" y="4110741"/>
                <a:ext cx="1560544" cy="369332"/>
              </a:xfrm>
              <a:prstGeom prst="rect">
                <a:avLst/>
              </a:prstGeom>
              <a:blipFill>
                <a:blip r:embed="rId12"/>
                <a:stretch>
                  <a:fillRect l="-391"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FACC5FC-DC12-A5E5-8A71-DE5F9B7CC76C}"/>
                  </a:ext>
                </a:extLst>
              </p:cNvPr>
              <p:cNvSpPr txBox="1"/>
              <p:nvPr/>
            </p:nvSpPr>
            <p:spPr>
              <a:xfrm>
                <a:off x="4261440" y="5062575"/>
                <a:ext cx="216727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FACC5FC-DC12-A5E5-8A71-DE5F9B7CC7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1440" y="5062575"/>
                <a:ext cx="2167270" cy="369332"/>
              </a:xfrm>
              <a:prstGeom prst="rect">
                <a:avLst/>
              </a:prstGeom>
              <a:blipFill>
                <a:blip r:embed="rId1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8D769DF-5A2A-7C02-D13B-5CC5567D664F}"/>
                  </a:ext>
                </a:extLst>
              </p:cNvPr>
              <p:cNvSpPr txBox="1"/>
              <p:nvPr/>
            </p:nvSpPr>
            <p:spPr>
              <a:xfrm>
                <a:off x="4254450" y="4110741"/>
                <a:ext cx="218125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8D769DF-5A2A-7C02-D13B-5CC5567D66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4450" y="4110741"/>
                <a:ext cx="2181251" cy="369332"/>
              </a:xfrm>
              <a:prstGeom prst="rect">
                <a:avLst/>
              </a:prstGeom>
              <a:blipFill>
                <a:blip r:embed="rId1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2A19FCE-734F-1097-FD65-9F0DAF258C7D}"/>
                  </a:ext>
                </a:extLst>
              </p:cNvPr>
              <p:cNvSpPr txBox="1"/>
              <p:nvPr/>
            </p:nvSpPr>
            <p:spPr>
              <a:xfrm>
                <a:off x="2683022" y="2148365"/>
                <a:ext cx="901427" cy="3888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2A19FCE-734F-1097-FD65-9F0DAF258C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3022" y="2148365"/>
                <a:ext cx="901427" cy="388889"/>
              </a:xfrm>
              <a:prstGeom prst="rect">
                <a:avLst/>
              </a:prstGeom>
              <a:blipFill>
                <a:blip r:embed="rId15"/>
                <a:stretch>
                  <a:fillRect b="-7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6959413-321B-88A2-C25D-0F6D16A147FE}"/>
                  </a:ext>
                </a:extLst>
              </p:cNvPr>
              <p:cNvSpPr txBox="1"/>
              <p:nvPr/>
            </p:nvSpPr>
            <p:spPr>
              <a:xfrm>
                <a:off x="4882967" y="3128099"/>
                <a:ext cx="9242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6959413-321B-88A2-C25D-0F6D16A147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2967" y="3128099"/>
                <a:ext cx="924217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762F3AB-0208-A3EE-23C3-A467C5DA1800}"/>
                  </a:ext>
                </a:extLst>
              </p:cNvPr>
              <p:cNvSpPr txBox="1"/>
              <p:nvPr/>
            </p:nvSpPr>
            <p:spPr>
              <a:xfrm>
                <a:off x="7193503" y="4110741"/>
                <a:ext cx="9242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762F3AB-0208-A3EE-23C3-A467C5DA18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3503" y="4110741"/>
                <a:ext cx="924217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3" name="Group 32">
            <a:extLst>
              <a:ext uri="{FF2B5EF4-FFF2-40B4-BE49-F238E27FC236}">
                <a16:creationId xmlns:a16="http://schemas.microsoft.com/office/drawing/2014/main" id="{31737FDE-E811-A39E-797F-79D9BCD19C1F}"/>
              </a:ext>
            </a:extLst>
          </p:cNvPr>
          <p:cNvGrpSpPr/>
          <p:nvPr/>
        </p:nvGrpSpPr>
        <p:grpSpPr>
          <a:xfrm>
            <a:off x="1668039" y="1796841"/>
            <a:ext cx="753672" cy="3951070"/>
            <a:chOff x="1794550" y="1894168"/>
            <a:chExt cx="753672" cy="3951070"/>
          </a:xfrm>
        </p:grpSpPr>
        <p:sp>
          <p:nvSpPr>
            <p:cNvPr id="30" name="Left Brace 29">
              <a:extLst>
                <a:ext uri="{FF2B5EF4-FFF2-40B4-BE49-F238E27FC236}">
                  <a16:creationId xmlns:a16="http://schemas.microsoft.com/office/drawing/2014/main" id="{0E459876-7BE7-72BE-6C8F-2B4F73B241FE}"/>
                </a:ext>
              </a:extLst>
            </p:cNvPr>
            <p:cNvSpPr/>
            <p:nvPr/>
          </p:nvSpPr>
          <p:spPr>
            <a:xfrm>
              <a:off x="2060020" y="1991494"/>
              <a:ext cx="488202" cy="3853744"/>
            </a:xfrm>
            <a:prstGeom prst="leftBrace">
              <a:avLst>
                <a:gd name="adj1" fmla="val 0"/>
                <a:gd name="adj2" fmla="val 0"/>
              </a:avLst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D35AAE60-6462-ED82-2F58-69FECCC9EDFA}"/>
                </a:ext>
              </a:extLst>
            </p:cNvPr>
            <p:cNvSpPr/>
            <p:nvPr/>
          </p:nvSpPr>
          <p:spPr>
            <a:xfrm>
              <a:off x="1794550" y="1894168"/>
              <a:ext cx="488202" cy="2899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3342FA2F-8F6A-6657-8E01-BA85024F75B0}"/>
              </a:ext>
            </a:extLst>
          </p:cNvPr>
          <p:cNvGrpSpPr/>
          <p:nvPr/>
        </p:nvGrpSpPr>
        <p:grpSpPr>
          <a:xfrm rot="10800000">
            <a:off x="9894103" y="1796842"/>
            <a:ext cx="753672" cy="3951070"/>
            <a:chOff x="1794550" y="1894168"/>
            <a:chExt cx="753672" cy="3951070"/>
          </a:xfrm>
        </p:grpSpPr>
        <p:sp>
          <p:nvSpPr>
            <p:cNvPr id="35" name="Left Brace 34">
              <a:extLst>
                <a:ext uri="{FF2B5EF4-FFF2-40B4-BE49-F238E27FC236}">
                  <a16:creationId xmlns:a16="http://schemas.microsoft.com/office/drawing/2014/main" id="{33EDF1F7-7B3B-061F-39B4-6547844D496B}"/>
                </a:ext>
              </a:extLst>
            </p:cNvPr>
            <p:cNvSpPr/>
            <p:nvPr/>
          </p:nvSpPr>
          <p:spPr>
            <a:xfrm>
              <a:off x="2060020" y="1991494"/>
              <a:ext cx="488202" cy="3853744"/>
            </a:xfrm>
            <a:prstGeom prst="leftBrace">
              <a:avLst>
                <a:gd name="adj1" fmla="val 0"/>
                <a:gd name="adj2" fmla="val 0"/>
              </a:avLst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390CC4E3-31ED-63BD-818E-E58058869ED7}"/>
                </a:ext>
              </a:extLst>
            </p:cNvPr>
            <p:cNvSpPr/>
            <p:nvPr/>
          </p:nvSpPr>
          <p:spPr>
            <a:xfrm>
              <a:off x="1794550" y="1894168"/>
              <a:ext cx="488202" cy="2899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313B9C5-362B-0D17-600B-82C7ACE06B32}"/>
                  </a:ext>
                </a:extLst>
              </p:cNvPr>
              <p:cNvSpPr txBox="1"/>
              <p:nvPr/>
            </p:nvSpPr>
            <p:spPr>
              <a:xfrm>
                <a:off x="1507693" y="3821039"/>
                <a:ext cx="19877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𝑨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313B9C5-362B-0D17-600B-82C7ACE06B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7693" y="3821039"/>
                <a:ext cx="198772" cy="276999"/>
              </a:xfrm>
              <a:prstGeom prst="rect">
                <a:avLst/>
              </a:prstGeom>
              <a:blipFill>
                <a:blip r:embed="rId18"/>
                <a:stretch>
                  <a:fillRect l="-27273" r="-30303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5F2AF304-45AF-9F90-8A1E-BDFE0607D449}"/>
                  </a:ext>
                </a:extLst>
              </p:cNvPr>
              <p:cNvSpPr txBox="1"/>
              <p:nvPr/>
            </p:nvSpPr>
            <p:spPr>
              <a:xfrm>
                <a:off x="1637679" y="3774872"/>
                <a:ext cx="48820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5F2AF304-45AF-9F90-8A1E-BDFE0607D4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7679" y="3774872"/>
                <a:ext cx="488202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948180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7EBB32-B7B3-60B2-A870-294807EC4C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BEECA-EE64-B8CA-0271-1A0AC2C7BD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rgbClr val="FF0000"/>
                </a:solidFill>
              </a:rPr>
              <a:t>real</a:t>
            </a:r>
            <a:r>
              <a:rPr lang="en-US" dirty="0"/>
              <a:t> blood-feeding process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37CA924-734E-6EC7-F7F4-124F9AD441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592055" y="95305"/>
            <a:ext cx="3482208" cy="1516665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2254AF5-84A3-28A2-F58A-EABD585DE55F}"/>
                  </a:ext>
                </a:extLst>
              </p:cNvPr>
              <p:cNvSpPr txBox="1"/>
              <p:nvPr/>
            </p:nvSpPr>
            <p:spPr>
              <a:xfrm>
                <a:off x="6556394" y="3379007"/>
                <a:ext cx="26609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𝑨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2254AF5-84A3-28A2-F58A-EABD585DE5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6394" y="3379007"/>
                <a:ext cx="266098" cy="369332"/>
              </a:xfrm>
              <a:prstGeom prst="rect">
                <a:avLst/>
              </a:prstGeom>
              <a:blipFill>
                <a:blip r:embed="rId5"/>
                <a:stretch>
                  <a:fillRect l="-30233" r="-27907" b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897C209-1D15-AFA4-3571-9BA4347F4E11}"/>
                  </a:ext>
                </a:extLst>
              </p:cNvPr>
              <p:cNvSpPr txBox="1"/>
              <p:nvPr/>
            </p:nvSpPr>
            <p:spPr>
              <a:xfrm>
                <a:off x="2748855" y="3163817"/>
                <a:ext cx="4590038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acc>
                        <m:accPr>
                          <m:chr m:val="⃑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𝐽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𝛾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⃑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acc>
                      <m:r>
                        <a:rPr lang="en-US" sz="2400" i="1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𝑰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    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</m:e>
                      </m:d>
                      <m:acc>
                        <m:accPr>
                          <m:chr m:val="⃑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897C209-1D15-AFA4-3571-9BA4347F4E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8855" y="3163817"/>
                <a:ext cx="4590038" cy="70121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597370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7EBB32-B7B3-60B2-A870-294807EC4C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BEECA-EE64-B8CA-0271-1A0AC2C7BD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Adding in parasite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transmission </a:t>
            </a:r>
            <a:r>
              <a:rPr lang="en-US" dirty="0"/>
              <a:t>and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development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37CA924-734E-6EC7-F7F4-124F9AD441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592055" y="95305"/>
            <a:ext cx="3482208" cy="1516665"/>
          </a:xfr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D94F2059-E4BD-42A9-8859-660317E8D822}"/>
              </a:ext>
            </a:extLst>
          </p:cNvPr>
          <p:cNvGrpSpPr/>
          <p:nvPr/>
        </p:nvGrpSpPr>
        <p:grpSpPr>
          <a:xfrm>
            <a:off x="2748855" y="3163817"/>
            <a:ext cx="4802981" cy="701218"/>
            <a:chOff x="2748855" y="3163817"/>
            <a:chExt cx="4802981" cy="701218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12254AF5-84A3-28A2-F58A-EABD585DE55F}"/>
                    </a:ext>
                  </a:extLst>
                </p:cNvPr>
                <p:cNvSpPr txBox="1"/>
                <p:nvPr/>
              </p:nvSpPr>
              <p:spPr>
                <a:xfrm>
                  <a:off x="6592296" y="3377986"/>
                  <a:ext cx="266098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</m:oMath>
                    </m:oMathPara>
                  </a14:m>
                  <a:endParaRPr lang="en-US" sz="2400" b="1" dirty="0"/>
                </a:p>
              </p:txBody>
            </p:sp>
          </mc:Choice>
          <mc:Fallback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12254AF5-84A3-28A2-F58A-EABD585DE55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92296" y="3377986"/>
                  <a:ext cx="266098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27273" r="-27273" b="-491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4897C209-1D15-AFA4-3571-9BA4347F4E11}"/>
                    </a:ext>
                  </a:extLst>
                </p:cNvPr>
                <p:cNvSpPr txBox="1"/>
                <p:nvPr/>
              </p:nvSpPr>
              <p:spPr>
                <a:xfrm>
                  <a:off x="2748855" y="3163817"/>
                  <a:ext cx="4802981" cy="70121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num>
                          <m:den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den>
                        </m:f>
                        <m:acc>
                          <m:accPr>
                            <m:chr m:val="⃑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sub>
                            </m:sSub>
                          </m:e>
                        </m:acc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40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Φ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sub>
                            </m:sSub>
                          </m:e>
                        </m:acc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𝜂</m:t>
                        </m:r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accent5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chemeClr val="accent5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accent5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sub>
                            </m:sSub>
                          </m:e>
                        </m:acc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𝑰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</a:rPr>
                                  <m:t>    </m:t>
                                </m:r>
                              </m:e>
                              <m:sup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</m:e>
                        </m:d>
                        <m:acc>
                          <m:accPr>
                            <m:chr m:val="⃑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sz="2400" dirty="0"/>
                </a:p>
              </p:txBody>
            </p:sp>
          </mc:Choice>
          <mc:Fallback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4897C209-1D15-AFA4-3571-9BA4347F4E1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48855" y="3163817"/>
                  <a:ext cx="4802981" cy="701218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940AC39-81EE-5943-FAC6-6B5C37801DD9}"/>
              </a:ext>
            </a:extLst>
          </p:cNvPr>
          <p:cNvGrpSpPr/>
          <p:nvPr/>
        </p:nvGrpSpPr>
        <p:grpSpPr>
          <a:xfrm>
            <a:off x="2748855" y="3950244"/>
            <a:ext cx="3549113" cy="701218"/>
            <a:chOff x="2748855" y="3950244"/>
            <a:chExt cx="3549113" cy="701218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6FACDC60-309B-2712-5BFE-5C2B1CEFE5FA}"/>
                    </a:ext>
                  </a:extLst>
                </p:cNvPr>
                <p:cNvSpPr txBox="1"/>
                <p:nvPr/>
              </p:nvSpPr>
              <p:spPr>
                <a:xfrm>
                  <a:off x="2748855" y="3950244"/>
                  <a:ext cx="3549113" cy="70121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num>
                          <m:den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den>
                        </m:f>
                        <m:acc>
                          <m:accPr>
                            <m:chr m:val="⃑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sub>
                            </m:sSub>
                          </m:e>
                        </m:acc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𝜂</m:t>
                        </m:r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accent5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chemeClr val="accent5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accent5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sub>
                            </m:sSub>
                          </m:e>
                        </m:acc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𝑰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</a:rPr>
                                  <m:t>    </m:t>
                                </m:r>
                              </m:e>
                              <m:sup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</m:e>
                        </m:d>
                        <m:acc>
                          <m:accPr>
                            <m:chr m:val="⃑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sz="2400" dirty="0"/>
                </a:p>
              </p:txBody>
            </p:sp>
          </mc:Choice>
          <mc:Fallback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6FACDC60-309B-2712-5BFE-5C2B1CEFE5F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48855" y="3950244"/>
                  <a:ext cx="3549113" cy="701218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1CF3627F-54CD-EBE7-B97E-2B3E58AAA4E8}"/>
                    </a:ext>
                  </a:extLst>
                </p:cNvPr>
                <p:cNvSpPr txBox="1"/>
                <p:nvPr/>
              </p:nvSpPr>
              <p:spPr>
                <a:xfrm>
                  <a:off x="5438694" y="4196921"/>
                  <a:ext cx="266098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</m:oMath>
                    </m:oMathPara>
                  </a14:m>
                  <a:endParaRPr lang="en-US" sz="2400" b="1" dirty="0"/>
                </a:p>
              </p:txBody>
            </p:sp>
          </mc:Choice>
          <mc:Fallback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1CF3627F-54CD-EBE7-B97E-2B3E58AAA4E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38694" y="4196921"/>
                  <a:ext cx="266098" cy="369332"/>
                </a:xfrm>
                <a:prstGeom prst="rect">
                  <a:avLst/>
                </a:prstGeom>
                <a:blipFill>
                  <a:blip r:embed="rId8"/>
                  <a:stretch>
                    <a:fillRect l="-27273" r="-27273" b="-491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0ED4C12-DD5B-795C-39F6-B3CD56840504}"/>
              </a:ext>
            </a:extLst>
          </p:cNvPr>
          <p:cNvGrpSpPr/>
          <p:nvPr/>
        </p:nvGrpSpPr>
        <p:grpSpPr>
          <a:xfrm>
            <a:off x="2748855" y="2462599"/>
            <a:ext cx="5911875" cy="701218"/>
            <a:chOff x="2748855" y="2462599"/>
            <a:chExt cx="5911875" cy="701218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FB7BAE59-9A1C-F5A0-E63A-BB21FFEAC6D8}"/>
                    </a:ext>
                  </a:extLst>
                </p:cNvPr>
                <p:cNvSpPr txBox="1"/>
                <p:nvPr/>
              </p:nvSpPr>
              <p:spPr>
                <a:xfrm>
                  <a:off x="2748855" y="2462599"/>
                  <a:ext cx="5911875" cy="70121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num>
                          <m:den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den>
                        </m:f>
                        <m:acc>
                          <m:accPr>
                            <m:chr m:val="⃑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sub>
                            </m:sSub>
                          </m:e>
                        </m:acc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𝐽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𝐽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𝛾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d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 </m:t>
                        </m:r>
                        <m:acc>
                          <m:accPr>
                            <m:chr m:val="⃑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</m:acc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40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Φ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sub>
                            </m:sSub>
                          </m:e>
                        </m:acc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𝑰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</a:rPr>
                                  <m:t>    </m:t>
                                </m:r>
                              </m:e>
                              <m:sup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</m:e>
                        </m:d>
                        <m:acc>
                          <m:accPr>
                            <m:chr m:val="⃑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sz="2400" dirty="0"/>
                </a:p>
              </p:txBody>
            </p:sp>
          </mc:Choice>
          <mc:Fallback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FB7BAE59-9A1C-F5A0-E63A-BB21FFEAC6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48855" y="2462599"/>
                  <a:ext cx="5911875" cy="701218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E6E75D22-EECA-AFD3-A746-82D94CF70E0F}"/>
                    </a:ext>
                  </a:extLst>
                </p:cNvPr>
                <p:cNvSpPr txBox="1"/>
                <p:nvPr/>
              </p:nvSpPr>
              <p:spPr>
                <a:xfrm>
                  <a:off x="7735295" y="2709276"/>
                  <a:ext cx="266098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</m:oMath>
                    </m:oMathPara>
                  </a14:m>
                  <a:endParaRPr lang="en-US" sz="2400" b="1" dirty="0"/>
                </a:p>
              </p:txBody>
            </p:sp>
          </mc:Choice>
          <mc:Fallback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E6E75D22-EECA-AFD3-A746-82D94CF70E0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35295" y="2709276"/>
                  <a:ext cx="266098" cy="369332"/>
                </a:xfrm>
                <a:prstGeom prst="rect">
                  <a:avLst/>
                </a:prstGeom>
                <a:blipFill>
                  <a:blip r:embed="rId10"/>
                  <a:stretch>
                    <a:fillRect l="-29545" r="-25000" b="-491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0017D9B4-C3ED-F77B-F257-0A29F2E1002E}"/>
              </a:ext>
            </a:extLst>
          </p:cNvPr>
          <p:cNvSpPr txBox="1"/>
          <p:nvPr/>
        </p:nvSpPr>
        <p:spPr>
          <a:xfrm>
            <a:off x="444048" y="2555388"/>
            <a:ext cx="21419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Susceptible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04497AF-1099-6D64-A349-C8552FEC092A}"/>
              </a:ext>
            </a:extLst>
          </p:cNvPr>
          <p:cNvSpPr txBox="1"/>
          <p:nvPr/>
        </p:nvSpPr>
        <p:spPr>
          <a:xfrm>
            <a:off x="1006703" y="3256606"/>
            <a:ext cx="15792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Exposed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FBFD85C-ECB4-4CBD-E8F9-81BA0AD88607}"/>
              </a:ext>
            </a:extLst>
          </p:cNvPr>
          <p:cNvSpPr txBox="1"/>
          <p:nvPr/>
        </p:nvSpPr>
        <p:spPr>
          <a:xfrm>
            <a:off x="1035300" y="4043033"/>
            <a:ext cx="15506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Infected</a:t>
            </a:r>
          </a:p>
        </p:txBody>
      </p:sp>
    </p:spTree>
    <p:extLst>
      <p:ext uri="{BB962C8B-B14F-4D97-AF65-F5344CB8AC3E}">
        <p14:creationId xmlns:p14="http://schemas.microsoft.com/office/powerpoint/2010/main" val="24826880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Picture 120">
            <a:extLst>
              <a:ext uri="{FF2B5EF4-FFF2-40B4-BE49-F238E27FC236}">
                <a16:creationId xmlns:a16="http://schemas.microsoft.com/office/drawing/2014/main" id="{C0E5F68E-CAD4-89CA-EF0E-59F2FA4816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759680" y="1365963"/>
            <a:ext cx="2377440" cy="1920555"/>
          </a:xfrm>
          <a:prstGeom prst="rect">
            <a:avLst/>
          </a:prstGeom>
        </p:spPr>
      </p:pic>
      <p:pic>
        <p:nvPicPr>
          <p:cNvPr id="120" name="Picture 119">
            <a:extLst>
              <a:ext uri="{FF2B5EF4-FFF2-40B4-BE49-F238E27FC236}">
                <a16:creationId xmlns:a16="http://schemas.microsoft.com/office/drawing/2014/main" id="{2FBE8560-CCDD-5227-14DA-6736FBF1F2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739072" y="1365963"/>
            <a:ext cx="2377440" cy="1920555"/>
          </a:xfrm>
          <a:prstGeom prst="rect">
            <a:avLst/>
          </a:prstGeom>
        </p:spPr>
      </p:pic>
      <p:cxnSp>
        <p:nvCxnSpPr>
          <p:cNvPr id="104" name="Connector: Curved 103">
            <a:extLst>
              <a:ext uri="{FF2B5EF4-FFF2-40B4-BE49-F238E27FC236}">
                <a16:creationId xmlns:a16="http://schemas.microsoft.com/office/drawing/2014/main" id="{9E488383-8266-FA75-7C11-BDBC5433EA24}"/>
              </a:ext>
            </a:extLst>
          </p:cNvPr>
          <p:cNvCxnSpPr>
            <a:cxnSpLocks/>
            <a:stCxn id="90" idx="0"/>
            <a:endCxn id="105" idx="4"/>
          </p:cNvCxnSpPr>
          <p:nvPr/>
        </p:nvCxnSpPr>
        <p:spPr>
          <a:xfrm rot="16200000" flipV="1">
            <a:off x="4980052" y="2961159"/>
            <a:ext cx="388274" cy="1986858"/>
          </a:xfrm>
          <a:prstGeom prst="curvedConnector3">
            <a:avLst>
              <a:gd name="adj1" fmla="val 50000"/>
            </a:avLst>
          </a:prstGeom>
          <a:ln w="76200" cmpd="dbl">
            <a:solidFill>
              <a:schemeClr val="accent5"/>
            </a:solidFill>
            <a:prstDash val="solid"/>
            <a:round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0" name="Rectangle: Rounded Corners 89">
            <a:extLst>
              <a:ext uri="{FF2B5EF4-FFF2-40B4-BE49-F238E27FC236}">
                <a16:creationId xmlns:a16="http://schemas.microsoft.com/office/drawing/2014/main" id="{5A82C4E9-2F2B-3989-631F-23FFCE86A454}"/>
              </a:ext>
            </a:extLst>
          </p:cNvPr>
          <p:cNvSpPr/>
          <p:nvPr/>
        </p:nvSpPr>
        <p:spPr>
          <a:xfrm>
            <a:off x="4320106" y="4148725"/>
            <a:ext cx="3695023" cy="237744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Infected</a:t>
            </a:r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1EAC629D-D52F-FE04-B894-256B585BFA5C}"/>
              </a:ext>
            </a:extLst>
          </p:cNvPr>
          <p:cNvSpPr/>
          <p:nvPr/>
        </p:nvSpPr>
        <p:spPr>
          <a:xfrm>
            <a:off x="8342343" y="4148725"/>
            <a:ext cx="3695023" cy="237744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Susceptible</a:t>
            </a:r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F9BD8A71-7BE5-A5BC-C36E-3FBDB6BF81CF}"/>
              </a:ext>
            </a:extLst>
          </p:cNvPr>
          <p:cNvCxnSpPr>
            <a:cxnSpLocks/>
          </p:cNvCxnSpPr>
          <p:nvPr/>
        </p:nvCxnSpPr>
        <p:spPr>
          <a:xfrm flipH="1">
            <a:off x="6709665" y="5341385"/>
            <a:ext cx="2743200" cy="15542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52BD8B19-0885-3806-B9B1-0C8F431DB4EB}"/>
              </a:ext>
            </a:extLst>
          </p:cNvPr>
          <p:cNvSpPr/>
          <p:nvPr/>
        </p:nvSpPr>
        <p:spPr>
          <a:xfrm>
            <a:off x="8170908" y="5209222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44005A1-E176-E89F-6BFC-91A0345E652F}"/>
              </a:ext>
            </a:extLst>
          </p:cNvPr>
          <p:cNvSpPr/>
          <p:nvPr/>
        </p:nvSpPr>
        <p:spPr>
          <a:xfrm>
            <a:off x="299497" y="4164267"/>
            <a:ext cx="3695023" cy="237744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Recovered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A4340D4-4036-4CB9-BF87-76708A9116B5}"/>
              </a:ext>
            </a:extLst>
          </p:cNvPr>
          <p:cNvCxnSpPr>
            <a:cxnSpLocks/>
          </p:cNvCxnSpPr>
          <p:nvPr/>
        </p:nvCxnSpPr>
        <p:spPr>
          <a:xfrm flipH="1">
            <a:off x="2836606" y="5341385"/>
            <a:ext cx="2743200" cy="15542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3A38120A-E4C7-D511-79FC-F3C68E4DB59D}"/>
              </a:ext>
            </a:extLst>
          </p:cNvPr>
          <p:cNvSpPr/>
          <p:nvPr/>
        </p:nvSpPr>
        <p:spPr>
          <a:xfrm>
            <a:off x="297903" y="1048460"/>
            <a:ext cx="3695023" cy="2377440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Susceptible</a:t>
            </a: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0985348A-3EE3-A58A-42CD-8D47F57D2DCB}"/>
              </a:ext>
            </a:extLst>
          </p:cNvPr>
          <p:cNvSpPr/>
          <p:nvPr/>
        </p:nvSpPr>
        <p:spPr>
          <a:xfrm>
            <a:off x="4318512" y="1051560"/>
            <a:ext cx="3695023" cy="2377440"/>
          </a:xfrm>
          <a:prstGeom prst="round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Exposed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799969C9-9828-26CF-413D-73AA58A21A18}"/>
              </a:ext>
            </a:extLst>
          </p:cNvPr>
          <p:cNvSpPr txBox="1"/>
          <p:nvPr/>
        </p:nvSpPr>
        <p:spPr>
          <a:xfrm>
            <a:off x="135493" y="591420"/>
            <a:ext cx="35645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Mosquito population</a:t>
            </a: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3605AD20-3C42-B9C5-53A9-A8DF782EAF89}"/>
              </a:ext>
            </a:extLst>
          </p:cNvPr>
          <p:cNvSpPr/>
          <p:nvPr/>
        </p:nvSpPr>
        <p:spPr>
          <a:xfrm flipH="1">
            <a:off x="4180761" y="3760450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BDC128B5-5A53-634E-FCCF-FAF18FE38BF8}"/>
              </a:ext>
            </a:extLst>
          </p:cNvPr>
          <p:cNvSpPr/>
          <p:nvPr/>
        </p:nvSpPr>
        <p:spPr>
          <a:xfrm>
            <a:off x="8339120" y="1045110"/>
            <a:ext cx="3695023" cy="237744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Infectious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522B392F-36C6-5101-EB97-0D55B029C6F1}"/>
              </a:ext>
            </a:extLst>
          </p:cNvPr>
          <p:cNvSpPr/>
          <p:nvPr/>
        </p:nvSpPr>
        <p:spPr>
          <a:xfrm flipH="1">
            <a:off x="4156709" y="3108091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FDF8E60A-95CC-2A66-299F-0BB0D5F19D78}"/>
              </a:ext>
            </a:extLst>
          </p:cNvPr>
          <p:cNvSpPr/>
          <p:nvPr/>
        </p:nvSpPr>
        <p:spPr>
          <a:xfrm flipV="1">
            <a:off x="10236352" y="3517818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A71F71BB-8D2C-D62F-DA3A-FEB18CA1AA7B}"/>
              </a:ext>
            </a:extLst>
          </p:cNvPr>
          <p:cNvSpPr/>
          <p:nvPr/>
        </p:nvSpPr>
        <p:spPr>
          <a:xfrm flipH="1" flipV="1">
            <a:off x="10236352" y="2909990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cxnSp>
        <p:nvCxnSpPr>
          <p:cNvPr id="95" name="Connector: Curved 94">
            <a:extLst>
              <a:ext uri="{FF2B5EF4-FFF2-40B4-BE49-F238E27FC236}">
                <a16:creationId xmlns:a16="http://schemas.microsoft.com/office/drawing/2014/main" id="{7627ADCD-18E7-7642-A3A0-AD90715EDDF4}"/>
              </a:ext>
            </a:extLst>
          </p:cNvPr>
          <p:cNvCxnSpPr>
            <a:cxnSpLocks/>
            <a:stCxn id="96" idx="1"/>
            <a:endCxn id="109" idx="4"/>
          </p:cNvCxnSpPr>
          <p:nvPr/>
        </p:nvCxnSpPr>
        <p:spPr>
          <a:xfrm rot="5400000">
            <a:off x="7583534" y="4743927"/>
            <a:ext cx="1192660" cy="2256"/>
          </a:xfrm>
          <a:prstGeom prst="curvedConnector3">
            <a:avLst>
              <a:gd name="adj1" fmla="val 50000"/>
            </a:avLst>
          </a:prstGeom>
          <a:ln w="76200" cmpd="dbl">
            <a:solidFill>
              <a:schemeClr val="accent5"/>
            </a:solidFill>
            <a:prstDash val="solid"/>
            <a:round/>
            <a:tail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6" name="Oval 95">
            <a:extLst>
              <a:ext uri="{FF2B5EF4-FFF2-40B4-BE49-F238E27FC236}">
                <a16:creationId xmlns:a16="http://schemas.microsoft.com/office/drawing/2014/main" id="{D57BFA13-B3CF-618B-9E48-E52A1691DA31}"/>
              </a:ext>
            </a:extLst>
          </p:cNvPr>
          <p:cNvSpPr/>
          <p:nvPr/>
        </p:nvSpPr>
        <p:spPr>
          <a:xfrm flipV="1">
            <a:off x="8180992" y="4148725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7" name="Connector: Curved 96">
            <a:extLst>
              <a:ext uri="{FF2B5EF4-FFF2-40B4-BE49-F238E27FC236}">
                <a16:creationId xmlns:a16="http://schemas.microsoft.com/office/drawing/2014/main" id="{85BBBF0E-8630-3A0A-52E9-2787E8711752}"/>
              </a:ext>
            </a:extLst>
          </p:cNvPr>
          <p:cNvCxnSpPr>
            <a:cxnSpLocks/>
            <a:stCxn id="96" idx="4"/>
            <a:endCxn id="92" idx="1"/>
          </p:cNvCxnSpPr>
          <p:nvPr/>
        </p:nvCxnSpPr>
        <p:spPr>
          <a:xfrm rot="5400000" flipH="1" flipV="1">
            <a:off x="8893219" y="2805592"/>
            <a:ext cx="630906" cy="2055359"/>
          </a:xfrm>
          <a:prstGeom prst="curvedConnector3">
            <a:avLst>
              <a:gd name="adj1" fmla="val 50000"/>
            </a:avLst>
          </a:prstGeom>
          <a:ln w="76200" cmpd="dbl">
            <a:solidFill>
              <a:schemeClr val="accent5"/>
            </a:solidFill>
            <a:prstDash val="solid"/>
            <a:round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9" name="Oval 108">
            <a:extLst>
              <a:ext uri="{FF2B5EF4-FFF2-40B4-BE49-F238E27FC236}">
                <a16:creationId xmlns:a16="http://schemas.microsoft.com/office/drawing/2014/main" id="{746B8666-052C-A424-C73F-2FC23FB540A6}"/>
              </a:ext>
            </a:extLst>
          </p:cNvPr>
          <p:cNvSpPr/>
          <p:nvPr/>
        </p:nvSpPr>
        <p:spPr>
          <a:xfrm flipV="1">
            <a:off x="8041576" y="5341385"/>
            <a:ext cx="274320" cy="27432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BA749F60-E031-D764-CF96-E0CF82711EC1}"/>
              </a:ext>
            </a:extLst>
          </p:cNvPr>
          <p:cNvCxnSpPr>
            <a:cxnSpLocks/>
          </p:cNvCxnSpPr>
          <p:nvPr/>
        </p:nvCxnSpPr>
        <p:spPr>
          <a:xfrm>
            <a:off x="5421450" y="2084110"/>
            <a:ext cx="3516488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0B1FCA45-DE32-6605-109D-F7219E0CC962}"/>
              </a:ext>
            </a:extLst>
          </p:cNvPr>
          <p:cNvCxnSpPr>
            <a:cxnSpLocks/>
          </p:cNvCxnSpPr>
          <p:nvPr/>
        </p:nvCxnSpPr>
        <p:spPr>
          <a:xfrm>
            <a:off x="5960494" y="2392947"/>
            <a:ext cx="3522133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169AB311-8B61-B467-F353-E933188E841F}"/>
              </a:ext>
            </a:extLst>
          </p:cNvPr>
          <p:cNvCxnSpPr>
            <a:cxnSpLocks/>
          </p:cNvCxnSpPr>
          <p:nvPr/>
        </p:nvCxnSpPr>
        <p:spPr>
          <a:xfrm>
            <a:off x="6504619" y="2699309"/>
            <a:ext cx="3511408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5EBE611D-5AE0-DA93-1DEF-128FAD96AB4C}"/>
              </a:ext>
            </a:extLst>
          </p:cNvPr>
          <p:cNvCxnSpPr>
            <a:cxnSpLocks/>
          </p:cNvCxnSpPr>
          <p:nvPr/>
        </p:nvCxnSpPr>
        <p:spPr>
          <a:xfrm>
            <a:off x="7023458" y="1775547"/>
            <a:ext cx="3456128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9" name="Picture 118">
            <a:extLst>
              <a:ext uri="{FF2B5EF4-FFF2-40B4-BE49-F238E27FC236}">
                <a16:creationId xmlns:a16="http://schemas.microsoft.com/office/drawing/2014/main" id="{03F3AD86-BACA-5807-4EA0-CE5E4DFD9A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718463" y="1365963"/>
            <a:ext cx="2377440" cy="1920555"/>
          </a:xfrm>
          <a:prstGeom prst="rect">
            <a:avLst/>
          </a:prstGeom>
        </p:spPr>
      </p:pic>
      <p:cxnSp>
        <p:nvCxnSpPr>
          <p:cNvPr id="93" name="Connector: Curved 92">
            <a:extLst>
              <a:ext uri="{FF2B5EF4-FFF2-40B4-BE49-F238E27FC236}">
                <a16:creationId xmlns:a16="http://schemas.microsoft.com/office/drawing/2014/main" id="{D6DB884D-8A07-BD69-8647-7EB476414C6C}"/>
              </a:ext>
            </a:extLst>
          </p:cNvPr>
          <p:cNvCxnSpPr>
            <a:cxnSpLocks/>
            <a:stCxn id="92" idx="4"/>
            <a:endCxn id="101" idx="0"/>
          </p:cNvCxnSpPr>
          <p:nvPr/>
        </p:nvCxnSpPr>
        <p:spPr>
          <a:xfrm rot="16200000" flipV="1">
            <a:off x="9932439" y="3213903"/>
            <a:ext cx="607827" cy="2"/>
          </a:xfrm>
          <a:prstGeom prst="curvedConnector3">
            <a:avLst>
              <a:gd name="adj1" fmla="val 50000"/>
            </a:avLst>
          </a:prstGeom>
          <a:ln w="76200" cmpd="dbl">
            <a:solidFill>
              <a:schemeClr val="accent5"/>
            </a:solidFill>
            <a:prstDash val="solid"/>
            <a:round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7" name="Connector: Elbow 136">
            <a:extLst>
              <a:ext uri="{FF2B5EF4-FFF2-40B4-BE49-F238E27FC236}">
                <a16:creationId xmlns:a16="http://schemas.microsoft.com/office/drawing/2014/main" id="{004B0F4B-48A6-5472-2E47-2CD4B9C51974}"/>
              </a:ext>
            </a:extLst>
          </p:cNvPr>
          <p:cNvCxnSpPr>
            <a:cxnSpLocks/>
          </p:cNvCxnSpPr>
          <p:nvPr/>
        </p:nvCxnSpPr>
        <p:spPr>
          <a:xfrm flipV="1">
            <a:off x="3055298" y="1773456"/>
            <a:ext cx="3457787" cy="1334637"/>
          </a:xfrm>
          <a:prstGeom prst="bentConnector3">
            <a:avLst>
              <a:gd name="adj1" fmla="val 44221"/>
            </a:avLst>
          </a:prstGeom>
          <a:ln w="76200">
            <a:solidFill>
              <a:schemeClr val="accent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Connector: Elbow 142">
            <a:extLst>
              <a:ext uri="{FF2B5EF4-FFF2-40B4-BE49-F238E27FC236}">
                <a16:creationId xmlns:a16="http://schemas.microsoft.com/office/drawing/2014/main" id="{6721A643-0A6A-6CED-4764-9AA2A8E6CDA6}"/>
              </a:ext>
            </a:extLst>
          </p:cNvPr>
          <p:cNvCxnSpPr>
            <a:cxnSpLocks/>
          </p:cNvCxnSpPr>
          <p:nvPr/>
        </p:nvCxnSpPr>
        <p:spPr>
          <a:xfrm flipV="1">
            <a:off x="3031027" y="2251823"/>
            <a:ext cx="1879953" cy="856270"/>
          </a:xfrm>
          <a:prstGeom prst="bentConnector3">
            <a:avLst>
              <a:gd name="adj1" fmla="val 82652"/>
            </a:avLst>
          </a:prstGeom>
          <a:ln w="76200">
            <a:solidFill>
              <a:schemeClr val="accent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Connector: Elbow 145">
            <a:extLst>
              <a:ext uri="{FF2B5EF4-FFF2-40B4-BE49-F238E27FC236}">
                <a16:creationId xmlns:a16="http://schemas.microsoft.com/office/drawing/2014/main" id="{E8D0DB72-F967-64F2-573F-7D180B2F4A28}"/>
              </a:ext>
            </a:extLst>
          </p:cNvPr>
          <p:cNvCxnSpPr>
            <a:cxnSpLocks/>
          </p:cNvCxnSpPr>
          <p:nvPr/>
        </p:nvCxnSpPr>
        <p:spPr>
          <a:xfrm flipV="1">
            <a:off x="3031027" y="2562973"/>
            <a:ext cx="2422878" cy="545120"/>
          </a:xfrm>
          <a:prstGeom prst="bentConnector3">
            <a:avLst>
              <a:gd name="adj1" fmla="val 64065"/>
            </a:avLst>
          </a:prstGeom>
          <a:ln w="76200">
            <a:solidFill>
              <a:schemeClr val="accent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1" name="TextBox 160">
            <a:extLst>
              <a:ext uri="{FF2B5EF4-FFF2-40B4-BE49-F238E27FC236}">
                <a16:creationId xmlns:a16="http://schemas.microsoft.com/office/drawing/2014/main" id="{D3C33563-03A3-54D5-D656-A86B43F6DD3D}"/>
              </a:ext>
            </a:extLst>
          </p:cNvPr>
          <p:cNvSpPr txBox="1"/>
          <p:nvPr/>
        </p:nvSpPr>
        <p:spPr>
          <a:xfrm>
            <a:off x="133899" y="3703470"/>
            <a:ext cx="35661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Host population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3AAB8279-7A07-8492-9CF5-E9D9F6A27B0E}"/>
              </a:ext>
            </a:extLst>
          </p:cNvPr>
          <p:cNvSpPr txBox="1"/>
          <p:nvPr/>
        </p:nvSpPr>
        <p:spPr>
          <a:xfrm>
            <a:off x="3548802" y="2703823"/>
            <a:ext cx="992899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Exposure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2A17286A-6E7A-7B25-0A24-049DD427779E}"/>
              </a:ext>
            </a:extLst>
          </p:cNvPr>
          <p:cNvSpPr txBox="1"/>
          <p:nvPr/>
        </p:nvSpPr>
        <p:spPr>
          <a:xfrm>
            <a:off x="7351137" y="2997439"/>
            <a:ext cx="2478978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Pathogen development</a:t>
            </a:r>
          </a:p>
        </p:txBody>
      </p: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B5C32D28-E02C-6A76-5410-FF183457D9A0}"/>
              </a:ext>
            </a:extLst>
          </p:cNvPr>
          <p:cNvCxnSpPr>
            <a:cxnSpLocks/>
          </p:cNvCxnSpPr>
          <p:nvPr/>
        </p:nvCxnSpPr>
        <p:spPr>
          <a:xfrm>
            <a:off x="7048896" y="2988648"/>
            <a:ext cx="3514642" cy="8791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Connector: Curved 106">
            <a:extLst>
              <a:ext uri="{FF2B5EF4-FFF2-40B4-BE49-F238E27FC236}">
                <a16:creationId xmlns:a16="http://schemas.microsoft.com/office/drawing/2014/main" id="{DEA39140-B91B-0C3C-2D8A-627A72684578}"/>
              </a:ext>
            </a:extLst>
          </p:cNvPr>
          <p:cNvCxnSpPr>
            <a:cxnSpLocks/>
            <a:stCxn id="105" idx="6"/>
            <a:endCxn id="64" idx="4"/>
          </p:cNvCxnSpPr>
          <p:nvPr/>
        </p:nvCxnSpPr>
        <p:spPr>
          <a:xfrm rot="10800000">
            <a:off x="4156708" y="3108093"/>
            <a:ext cx="24052" cy="652359"/>
          </a:xfrm>
          <a:prstGeom prst="curvedConnector2">
            <a:avLst/>
          </a:prstGeom>
          <a:ln w="76200" cmpd="dbl">
            <a:solidFill>
              <a:schemeClr val="accent5"/>
            </a:solidFill>
            <a:prstDash val="solid"/>
            <a:round/>
            <a:tail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DE194AD2-0C56-75B0-29BB-03AD550E00B1}"/>
              </a:ext>
            </a:extLst>
          </p:cNvPr>
          <p:cNvCxnSpPr>
            <a:cxnSpLocks/>
          </p:cNvCxnSpPr>
          <p:nvPr/>
        </p:nvCxnSpPr>
        <p:spPr>
          <a:xfrm>
            <a:off x="5421450" y="1559146"/>
            <a:ext cx="3516488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97030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with lines and arrows&#10;&#10;Description automatically generated with medium confidence">
            <a:extLst>
              <a:ext uri="{FF2B5EF4-FFF2-40B4-BE49-F238E27FC236}">
                <a16:creationId xmlns:a16="http://schemas.microsoft.com/office/drawing/2014/main" id="{1D18230E-F723-5279-AC8A-A3E585AB4D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61" r="10684"/>
          <a:stretch/>
        </p:blipFill>
        <p:spPr>
          <a:xfrm>
            <a:off x="0" y="0"/>
            <a:ext cx="11454915" cy="6858000"/>
          </a:xfrm>
          <a:prstGeom prst="rect">
            <a:avLst/>
          </a:prstGeom>
        </p:spPr>
      </p:pic>
      <p:pic>
        <p:nvPicPr>
          <p:cNvPr id="4" name="Picture 3" descr="A graph with lines and arrows&#10;&#10;Description automatically generated with medium confidence">
            <a:extLst>
              <a:ext uri="{FF2B5EF4-FFF2-40B4-BE49-F238E27FC236}">
                <a16:creationId xmlns:a16="http://schemas.microsoft.com/office/drawing/2014/main" id="{2C31E230-3430-CC6A-B668-73514B0A16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886" t="34949" b="33075"/>
          <a:stretch/>
        </p:blipFill>
        <p:spPr>
          <a:xfrm>
            <a:off x="10007599" y="3429000"/>
            <a:ext cx="1354667" cy="219286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4401B98-D5D2-E5AE-DB6A-816530AFFCDC}"/>
              </a:ext>
            </a:extLst>
          </p:cNvPr>
          <p:cNvSpPr txBox="1"/>
          <p:nvPr/>
        </p:nvSpPr>
        <p:spPr>
          <a:xfrm rot="21000000">
            <a:off x="3531196" y="1790161"/>
            <a:ext cx="3563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Baseline model linear relationship</a:t>
            </a:r>
          </a:p>
        </p:txBody>
      </p:sp>
    </p:spTree>
    <p:extLst>
      <p:ext uri="{BB962C8B-B14F-4D97-AF65-F5344CB8AC3E}">
        <p14:creationId xmlns:p14="http://schemas.microsoft.com/office/powerpoint/2010/main" val="26644721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664C86-1D8E-3516-D513-259CF9F98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743" y="1155323"/>
            <a:ext cx="10515600" cy="3388099"/>
          </a:xfrm>
        </p:spPr>
        <p:txBody>
          <a:bodyPr>
            <a:normAutofit/>
          </a:bodyPr>
          <a:lstStyle/>
          <a:p>
            <a:r>
              <a:rPr lang="en-US" sz="6600" i="1" dirty="0"/>
              <a:t>Thank you!</a:t>
            </a:r>
            <a:br>
              <a:rPr lang="en-US" sz="6600" dirty="0"/>
            </a:br>
            <a:br>
              <a:rPr lang="en-US" sz="6600" dirty="0"/>
            </a:br>
            <a:endParaRPr lang="en-US" sz="66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39FE64-E640-669F-D424-959A6713A4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25657" y="3128476"/>
            <a:ext cx="5550477" cy="1240037"/>
          </a:xfrm>
        </p:spPr>
        <p:txBody>
          <a:bodyPr>
            <a:normAutofit fontScale="92500" lnSpcReduction="10000"/>
          </a:bodyPr>
          <a:lstStyle/>
          <a:p>
            <a:r>
              <a:rPr lang="en-US" b="1" u="sng" dirty="0"/>
              <a:t>Contact</a:t>
            </a:r>
            <a:r>
              <a:rPr lang="en-US" b="1" dirty="0"/>
              <a:t>: </a:t>
            </a:r>
            <a:r>
              <a:rPr lang="en-US" b="1" u="sng" dirty="0">
                <a:hlinkClick r:id="rId2"/>
              </a:rPr>
              <a:t>kyledahlin@vt.edu</a:t>
            </a:r>
            <a:endParaRPr lang="en-US" b="1" u="sng" dirty="0"/>
          </a:p>
          <a:p>
            <a:r>
              <a:rPr lang="en-US" b="1" dirty="0">
                <a:solidFill>
                  <a:srgbClr val="467886"/>
                </a:solidFill>
              </a:rPr>
              <a:t>@kjmd.bsky.social</a:t>
            </a:r>
          </a:p>
          <a:p>
            <a:r>
              <a:rPr lang="en-US" b="1" dirty="0">
                <a:solidFill>
                  <a:srgbClr val="467886"/>
                </a:solidFill>
              </a:rPr>
              <a:t>https://sites.google.com/view/kyledahlin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7DF38EF-A765-6BE2-0150-A983F79B9C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5316" y="4948073"/>
            <a:ext cx="1871443" cy="1881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73DFAAE-ECFC-6C6A-B948-3A5C5ABEFB7D}"/>
              </a:ext>
            </a:extLst>
          </p:cNvPr>
          <p:cNvSpPr txBox="1"/>
          <p:nvPr/>
        </p:nvSpPr>
        <p:spPr>
          <a:xfrm>
            <a:off x="9784477" y="6305875"/>
            <a:ext cx="23211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This work supported by </a:t>
            </a:r>
            <a:br>
              <a:rPr lang="en-US" sz="1400" dirty="0"/>
            </a:br>
            <a:r>
              <a:rPr lang="en-US" sz="1400" dirty="0"/>
              <a:t>NSF DMS Award # 2316455</a:t>
            </a:r>
          </a:p>
        </p:txBody>
      </p:sp>
      <p:pic>
        <p:nvPicPr>
          <p:cNvPr id="1028" name="Picture 4" descr="Lauren M. Childs">
            <a:extLst>
              <a:ext uri="{FF2B5EF4-FFF2-40B4-BE49-F238E27FC236}">
                <a16:creationId xmlns:a16="http://schemas.microsoft.com/office/drawing/2014/main" id="{66FE8F45-3FCA-851D-BDE1-E93F871FB2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7224" y="768350"/>
            <a:ext cx="2176182" cy="2061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DEDFFFD-9805-44FC-11EC-C60A272D21B6}"/>
              </a:ext>
            </a:extLst>
          </p:cNvPr>
          <p:cNvSpPr txBox="1"/>
          <p:nvPr/>
        </p:nvSpPr>
        <p:spPr>
          <a:xfrm>
            <a:off x="6581652" y="2829996"/>
            <a:ext cx="275216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i="0" dirty="0">
                <a:solidFill>
                  <a:srgbClr val="333333"/>
                </a:solidFill>
                <a:effectLst/>
                <a:cs typeface="Arial" panose="020B0604020202020204" pitchFamily="34" charset="0"/>
              </a:rPr>
              <a:t>Lauren M. Childs</a:t>
            </a:r>
          </a:p>
          <a:p>
            <a:r>
              <a:rPr lang="en-US" sz="1600" dirty="0">
                <a:solidFill>
                  <a:srgbClr val="333333"/>
                </a:solidFill>
                <a:cs typeface="Arial" panose="020B0604020202020204" pitchFamily="34" charset="0"/>
              </a:rPr>
              <a:t>Associate Professor</a:t>
            </a:r>
          </a:p>
          <a:p>
            <a:r>
              <a:rPr lang="en-US" sz="1600" i="0" dirty="0">
                <a:solidFill>
                  <a:srgbClr val="333333"/>
                </a:solidFill>
                <a:effectLst/>
                <a:cs typeface="Arial" panose="020B0604020202020204" pitchFamily="34" charset="0"/>
              </a:rPr>
              <a:t>Department of Mathematics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5356E32F-C6F2-A36F-9E9E-BE7240636C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79" b="22075"/>
          <a:stretch/>
        </p:blipFill>
        <p:spPr bwMode="auto">
          <a:xfrm>
            <a:off x="9346359" y="787727"/>
            <a:ext cx="1674847" cy="2061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2193B08-4814-0A83-6C2D-CD698E0B55EA}"/>
              </a:ext>
            </a:extLst>
          </p:cNvPr>
          <p:cNvSpPr txBox="1"/>
          <p:nvPr/>
        </p:nvSpPr>
        <p:spPr>
          <a:xfrm>
            <a:off x="9332198" y="2838525"/>
            <a:ext cx="265168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333333"/>
                </a:solidFill>
                <a:cs typeface="Arial" panose="020B0604020202020204" pitchFamily="34" charset="0"/>
              </a:rPr>
              <a:t>Michael Robert</a:t>
            </a:r>
            <a:endParaRPr lang="en-US" sz="1600" b="1" i="0" dirty="0">
              <a:solidFill>
                <a:srgbClr val="333333"/>
              </a:solidFill>
              <a:effectLst/>
              <a:cs typeface="Arial" panose="020B0604020202020204" pitchFamily="34" charset="0"/>
            </a:endParaRPr>
          </a:p>
          <a:p>
            <a:r>
              <a:rPr lang="en-US" sz="1600" dirty="0">
                <a:solidFill>
                  <a:srgbClr val="333333"/>
                </a:solidFill>
                <a:cs typeface="Arial" panose="020B0604020202020204" pitchFamily="34" charset="0"/>
              </a:rPr>
              <a:t>Assistant Professor</a:t>
            </a:r>
          </a:p>
          <a:p>
            <a:r>
              <a:rPr lang="en-US" sz="1600" i="0" dirty="0">
                <a:solidFill>
                  <a:srgbClr val="333333"/>
                </a:solidFill>
                <a:effectLst/>
                <a:cs typeface="Arial" panose="020B0604020202020204" pitchFamily="34" charset="0"/>
              </a:rPr>
              <a:t>Department of Mathematics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7A45612-1445-A74A-0A39-73588796578E}"/>
              </a:ext>
            </a:extLst>
          </p:cNvPr>
          <p:cNvSpPr txBox="1"/>
          <p:nvPr/>
        </p:nvSpPr>
        <p:spPr>
          <a:xfrm>
            <a:off x="6616944" y="297791"/>
            <a:ext cx="47305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Joint work with colleagues at Virginia Tech:</a:t>
            </a:r>
          </a:p>
        </p:txBody>
      </p:sp>
      <p:pic>
        <p:nvPicPr>
          <p:cNvPr id="7" name="Picture 6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CAFF6A80-4B85-DE13-43BD-50BF18F7090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0952" y="4314010"/>
            <a:ext cx="2379885" cy="2433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9368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F91D36B-8EC5-5A19-DEB6-1031526E1822}"/>
              </a:ext>
            </a:extLst>
          </p:cNvPr>
          <p:cNvGraphicFramePr>
            <a:graphicFrameLocks noGrp="1"/>
          </p:cNvGraphicFramePr>
          <p:nvPr/>
        </p:nvGraphicFramePr>
        <p:xfrm>
          <a:off x="1279901" y="-2"/>
          <a:ext cx="9337705" cy="68580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2090">
                  <a:extLst>
                    <a:ext uri="{9D8B030D-6E8A-4147-A177-3AD203B41FA5}">
                      <a16:colId xmlns:a16="http://schemas.microsoft.com/office/drawing/2014/main" val="4041450900"/>
                    </a:ext>
                  </a:extLst>
                </a:gridCol>
                <a:gridCol w="1830705">
                  <a:extLst>
                    <a:ext uri="{9D8B030D-6E8A-4147-A177-3AD203B41FA5}">
                      <a16:colId xmlns:a16="http://schemas.microsoft.com/office/drawing/2014/main" val="2817355589"/>
                    </a:ext>
                  </a:extLst>
                </a:gridCol>
                <a:gridCol w="3444910">
                  <a:extLst>
                    <a:ext uri="{9D8B030D-6E8A-4147-A177-3AD203B41FA5}">
                      <a16:colId xmlns:a16="http://schemas.microsoft.com/office/drawing/2014/main" val="1670062639"/>
                    </a:ext>
                  </a:extLst>
                </a:gridCol>
              </a:tblGrid>
              <a:tr h="484696">
                <a:tc>
                  <a:txBody>
                    <a:bodyPr/>
                    <a:lstStyle/>
                    <a:p>
                      <a:r>
                        <a:rPr lang="en-US" sz="1800" dirty="0"/>
                        <a:t>Parameter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Type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0089249"/>
                  </a:ext>
                </a:extLst>
              </a:tr>
              <a:tr h="484696">
                <a:tc>
                  <a:txBody>
                    <a:bodyPr/>
                    <a:lstStyle/>
                    <a:p>
                      <a:r>
                        <a:rPr lang="en-US" sz="1800" dirty="0"/>
                        <a:t>Mosquito lifespan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20 days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Mosquito life history trait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4637283"/>
                  </a:ext>
                </a:extLst>
              </a:tr>
              <a:tr h="484696">
                <a:tc>
                  <a:txBody>
                    <a:bodyPr/>
                    <a:lstStyle/>
                    <a:p>
                      <a:r>
                        <a:rPr lang="en-US" sz="1800" dirty="0"/>
                        <a:t>Oviposition &amp; resting period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2 days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Mosquito life history trait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7394431"/>
                  </a:ext>
                </a:extLst>
              </a:tr>
              <a:tr h="484696">
                <a:tc>
                  <a:txBody>
                    <a:bodyPr/>
                    <a:lstStyle/>
                    <a:p>
                      <a:r>
                        <a:rPr lang="en-US" sz="1800" dirty="0"/>
                        <a:t>Eggs per female per 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3 eggs per 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Mosquito life history trait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5452736"/>
                  </a:ext>
                </a:extLst>
              </a:tr>
              <a:tr h="484696">
                <a:tc>
                  <a:txBody>
                    <a:bodyPr/>
                    <a:lstStyle/>
                    <a:p>
                      <a:r>
                        <a:rPr lang="en-US" sz="1800" dirty="0"/>
                        <a:t>Larval development period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12 days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Mosquito life history trait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5887178"/>
                  </a:ext>
                </a:extLst>
              </a:tr>
              <a:tr h="484696">
                <a:tc>
                  <a:txBody>
                    <a:bodyPr/>
                    <a:lstStyle/>
                    <a:p>
                      <a:r>
                        <a:rPr lang="en-US" sz="1800" dirty="0"/>
                        <a:t>Larvae survival probability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62.5%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Mosquito life history trait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6044994"/>
                  </a:ext>
                </a:extLst>
              </a:tr>
              <a:tr h="484696">
                <a:tc>
                  <a:txBody>
                    <a:bodyPr/>
                    <a:lstStyle/>
                    <a:p>
                      <a:r>
                        <a:rPr lang="en-US" sz="1800" dirty="0"/>
                        <a:t>Larvae carrying capacity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3000 individuals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Mosquito life history trait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4376428"/>
                  </a:ext>
                </a:extLst>
              </a:tr>
              <a:tr h="484696">
                <a:tc>
                  <a:txBody>
                    <a:bodyPr/>
                    <a:lstStyle/>
                    <a:p>
                      <a:r>
                        <a:rPr lang="en-US" sz="1800" dirty="0"/>
                        <a:t>Extrinsic incubation period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6 days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Parasite trait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240028249"/>
                  </a:ext>
                </a:extLst>
              </a:tr>
              <a:tr h="763173">
                <a:tc>
                  <a:txBody>
                    <a:bodyPr/>
                    <a:lstStyle/>
                    <a:p>
                      <a:r>
                        <a:rPr lang="en-US" sz="1800" dirty="0"/>
                        <a:t>Host-to-vector transmission probability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100%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Parasite trait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6200128"/>
                  </a:ext>
                </a:extLst>
              </a:tr>
              <a:tr h="763173">
                <a:tc>
                  <a:txBody>
                    <a:bodyPr/>
                    <a:lstStyle/>
                    <a:p>
                      <a:r>
                        <a:rPr lang="en-US" sz="1800" dirty="0"/>
                        <a:t>Vector-to-host transmission probability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100%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Parasite trait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3004874"/>
                  </a:ext>
                </a:extLst>
              </a:tr>
              <a:tr h="484696">
                <a:tc>
                  <a:txBody>
                    <a:bodyPr/>
                    <a:lstStyle/>
                    <a:p>
                      <a:r>
                        <a:rPr lang="en-US" sz="1800" dirty="0"/>
                        <a:t>Host infectious period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7 days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Parasite trait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6566004"/>
                  </a:ext>
                </a:extLst>
              </a:tr>
              <a:tr h="484696">
                <a:tc>
                  <a:txBody>
                    <a:bodyPr/>
                    <a:lstStyle/>
                    <a:p>
                      <a:r>
                        <a:rPr lang="en-US" sz="1800" dirty="0"/>
                        <a:t>Host lifespan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65 years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Host life history trait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651208571"/>
                  </a:ext>
                </a:extLst>
              </a:tr>
              <a:tr h="484696">
                <a:tc>
                  <a:txBody>
                    <a:bodyPr/>
                    <a:lstStyle/>
                    <a:p>
                      <a:r>
                        <a:rPr lang="en-US" sz="1800" dirty="0"/>
                        <a:t>Host carrying capacity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10^7 individuals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Host life history trait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26662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718411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F91D36B-8EC5-5A19-DEB6-1031526E18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6917252"/>
              </p:ext>
            </p:extLst>
          </p:nvPr>
        </p:nvGraphicFramePr>
        <p:xfrm>
          <a:off x="1752479" y="118663"/>
          <a:ext cx="8029655" cy="64983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70087">
                  <a:extLst>
                    <a:ext uri="{9D8B030D-6E8A-4147-A177-3AD203B41FA5}">
                      <a16:colId xmlns:a16="http://schemas.microsoft.com/office/drawing/2014/main" val="4041450900"/>
                    </a:ext>
                  </a:extLst>
                </a:gridCol>
                <a:gridCol w="1841627">
                  <a:extLst>
                    <a:ext uri="{9D8B030D-6E8A-4147-A177-3AD203B41FA5}">
                      <a16:colId xmlns:a16="http://schemas.microsoft.com/office/drawing/2014/main" val="2087437164"/>
                    </a:ext>
                  </a:extLst>
                </a:gridCol>
                <a:gridCol w="3717941">
                  <a:extLst>
                    <a:ext uri="{9D8B030D-6E8A-4147-A177-3AD203B41FA5}">
                      <a16:colId xmlns:a16="http://schemas.microsoft.com/office/drawing/2014/main" val="2817355589"/>
                    </a:ext>
                  </a:extLst>
                </a:gridCol>
              </a:tblGrid>
              <a:tr h="305381">
                <a:tc>
                  <a:txBody>
                    <a:bodyPr/>
                    <a:lstStyle/>
                    <a:p>
                      <a:r>
                        <a:rPr lang="en-US" sz="1200" dirty="0"/>
                        <a:t>Parameter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0089249"/>
                  </a:ext>
                </a:extLst>
              </a:tr>
              <a:tr h="305381">
                <a:tc>
                  <a:txBody>
                    <a:bodyPr/>
                    <a:lstStyle/>
                    <a:p>
                      <a:r>
                        <a:rPr lang="en-US" sz="1200" dirty="0"/>
                        <a:t>Questing 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Blood-feeding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1/(480 minutes)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9913554"/>
                  </a:ext>
                </a:extLst>
              </a:tr>
              <a:tr h="305381">
                <a:tc>
                  <a:txBody>
                    <a:bodyPr/>
                    <a:lstStyle/>
                    <a:p>
                      <a:r>
                        <a:rPr lang="en-US" sz="1200" dirty="0"/>
                        <a:t>Seek-new-host probability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Blood-feeding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66%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9104769"/>
                  </a:ext>
                </a:extLst>
              </a:tr>
              <a:tr h="326712">
                <a:tc>
                  <a:txBody>
                    <a:bodyPr/>
                    <a:lstStyle/>
                    <a:p>
                      <a:r>
                        <a:rPr lang="en-US" sz="1200" dirty="0"/>
                        <a:t>Landing success probability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Blood-feeding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70%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0735069"/>
                  </a:ext>
                </a:extLst>
              </a:tr>
              <a:tr h="326712">
                <a:tc>
                  <a:txBody>
                    <a:bodyPr/>
                    <a:lstStyle/>
                    <a:p>
                      <a:r>
                        <a:rPr lang="en-US" sz="1200" dirty="0"/>
                        <a:t>Exit rate from landing stage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Blood-feeding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1/(10 minutes)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1753406"/>
                  </a:ext>
                </a:extLst>
              </a:tr>
              <a:tr h="326712">
                <a:tc>
                  <a:txBody>
                    <a:bodyPr/>
                    <a:lstStyle/>
                    <a:p>
                      <a:r>
                        <a:rPr lang="en-US" sz="1200" dirty="0"/>
                        <a:t>Probing success probability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Blood-feeding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80%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3691551"/>
                  </a:ext>
                </a:extLst>
              </a:tr>
              <a:tr h="326712">
                <a:tc>
                  <a:txBody>
                    <a:bodyPr/>
                    <a:lstStyle/>
                    <a:p>
                      <a:r>
                        <a:rPr lang="en-US" sz="1200" dirty="0"/>
                        <a:t>Exit rate from probing stage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Blood-feeding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1/(5 minutes)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8891851"/>
                  </a:ext>
                </a:extLst>
              </a:tr>
              <a:tr h="305381">
                <a:tc>
                  <a:txBody>
                    <a:bodyPr/>
                    <a:lstStyle/>
                    <a:p>
                      <a:r>
                        <a:rPr lang="en-US" sz="1200" dirty="0"/>
                        <a:t>Ingestion success probability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Blood-feeding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90%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5978026"/>
                  </a:ext>
                </a:extLst>
              </a:tr>
              <a:tr h="305381">
                <a:tc>
                  <a:txBody>
                    <a:bodyPr/>
                    <a:lstStyle/>
                    <a:p>
                      <a:r>
                        <a:rPr lang="en-US" sz="1200" dirty="0"/>
                        <a:t>Exit rate from ingestion stage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Blood-feeding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1/(1 minutes)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2890525"/>
                  </a:ext>
                </a:extLst>
              </a:tr>
              <a:tr h="305381">
                <a:tc>
                  <a:txBody>
                    <a:bodyPr/>
                    <a:lstStyle/>
                    <a:p>
                      <a:r>
                        <a:rPr lang="en-US" sz="1200" dirty="0"/>
                        <a:t>Mosquito mortality 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Mosquito life history trait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1/(20 days)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4637283"/>
                  </a:ext>
                </a:extLst>
              </a:tr>
              <a:tr h="305381">
                <a:tc>
                  <a:txBody>
                    <a:bodyPr/>
                    <a:lstStyle/>
                    <a:p>
                      <a:r>
                        <a:rPr lang="en-US" sz="1200" dirty="0"/>
                        <a:t>Exit rate from oviposition &amp; resting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Mosquito life history trait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1/(2 days)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7394431"/>
                  </a:ext>
                </a:extLst>
              </a:tr>
              <a:tr h="305381">
                <a:tc>
                  <a:txBody>
                    <a:bodyPr/>
                    <a:lstStyle/>
                    <a:p>
                      <a:r>
                        <a:rPr lang="en-US" sz="1200" dirty="0"/>
                        <a:t>Average # eggs per female per 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Mosquito life history trait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5452736"/>
                  </a:ext>
                </a:extLst>
              </a:tr>
              <a:tr h="305381">
                <a:tc>
                  <a:txBody>
                    <a:bodyPr/>
                    <a:lstStyle/>
                    <a:p>
                      <a:r>
                        <a:rPr lang="en-US" sz="1200" dirty="0"/>
                        <a:t>Larval development 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Mosquito life history trait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1/(12 days)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5887178"/>
                  </a:ext>
                </a:extLst>
              </a:tr>
              <a:tr h="305381">
                <a:tc>
                  <a:txBody>
                    <a:bodyPr/>
                    <a:lstStyle/>
                    <a:p>
                      <a:r>
                        <a:rPr lang="en-US" sz="1200" dirty="0"/>
                        <a:t>Larvae survival probability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Mosquito life history trait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62.5%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6044994"/>
                  </a:ext>
                </a:extLst>
              </a:tr>
              <a:tr h="305381">
                <a:tc>
                  <a:txBody>
                    <a:bodyPr/>
                    <a:lstStyle/>
                    <a:p>
                      <a:r>
                        <a:rPr lang="en-US" sz="1200" dirty="0"/>
                        <a:t>Larvae carrying capacity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Mosquito life history trait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3000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4376428"/>
                  </a:ext>
                </a:extLst>
              </a:tr>
              <a:tr h="305381">
                <a:tc>
                  <a:txBody>
                    <a:bodyPr/>
                    <a:lstStyle/>
                    <a:p>
                      <a:r>
                        <a:rPr lang="en-US" sz="1200" dirty="0"/>
                        <a:t>Extrinsic incubation 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Parasite trait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1/(6 days)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0028249"/>
                  </a:ext>
                </a:extLst>
              </a:tr>
              <a:tr h="305381">
                <a:tc>
                  <a:txBody>
                    <a:bodyPr/>
                    <a:lstStyle/>
                    <a:p>
                      <a:r>
                        <a:rPr lang="en-US" sz="1200" dirty="0"/>
                        <a:t>Host-to-vector transmission  prob.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Parasite trait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6200128"/>
                  </a:ext>
                </a:extLst>
              </a:tr>
              <a:tr h="305381">
                <a:tc>
                  <a:txBody>
                    <a:bodyPr/>
                    <a:lstStyle/>
                    <a:p>
                      <a:r>
                        <a:rPr lang="en-US" sz="1200" dirty="0"/>
                        <a:t>Vector-to-host transmission  prob.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Parasite trait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3004874"/>
                  </a:ext>
                </a:extLst>
              </a:tr>
              <a:tr h="305381">
                <a:tc>
                  <a:txBody>
                    <a:bodyPr/>
                    <a:lstStyle/>
                    <a:p>
                      <a:r>
                        <a:rPr lang="en-US" sz="1200" dirty="0"/>
                        <a:t>Host infectious period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Parasite trait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7 days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6566004"/>
                  </a:ext>
                </a:extLst>
              </a:tr>
              <a:tr h="305381">
                <a:tc>
                  <a:txBody>
                    <a:bodyPr/>
                    <a:lstStyle/>
                    <a:p>
                      <a:r>
                        <a:rPr lang="en-US" sz="1200" dirty="0"/>
                        <a:t>Host mortality 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Host life history trait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1/(65 years)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1208571"/>
                  </a:ext>
                </a:extLst>
              </a:tr>
              <a:tr h="305381">
                <a:tc>
                  <a:txBody>
                    <a:bodyPr/>
                    <a:lstStyle/>
                    <a:p>
                      <a:r>
                        <a:rPr lang="en-US" sz="1200" dirty="0"/>
                        <a:t>Host carrying capacity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Host life history trait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10^7 individuals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26662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292738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C86234C2-38A7-F008-92CB-427B5CF19912}"/>
              </a:ext>
            </a:extLst>
          </p:cNvPr>
          <p:cNvGrpSpPr/>
          <p:nvPr/>
        </p:nvGrpSpPr>
        <p:grpSpPr>
          <a:xfrm>
            <a:off x="664275" y="4630572"/>
            <a:ext cx="1960076" cy="1665802"/>
            <a:chOff x="2767012" y="1223963"/>
            <a:chExt cx="6657976" cy="6419424"/>
          </a:xfrm>
        </p:grpSpPr>
        <p:pic>
          <p:nvPicPr>
            <p:cNvPr id="23" name="Picture 4">
              <a:extLst>
                <a:ext uri="{FF2B5EF4-FFF2-40B4-BE49-F238E27FC236}">
                  <a16:creationId xmlns:a16="http://schemas.microsoft.com/office/drawing/2014/main" id="{7AFB2403-7947-C00F-43F7-6156CF236C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67013" y="1223963"/>
              <a:ext cx="6657975" cy="44100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BB1D41A-F7F0-B66E-B8C3-688D58E4B406}"/>
                </a:ext>
              </a:extLst>
            </p:cNvPr>
            <p:cNvSpPr txBox="1"/>
            <p:nvPr/>
          </p:nvSpPr>
          <p:spPr>
            <a:xfrm>
              <a:off x="2767012" y="5627078"/>
              <a:ext cx="6657976" cy="20163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i="1" dirty="0"/>
                <a:t>Aedes albopictus</a:t>
              </a:r>
              <a:r>
                <a:rPr lang="en-US" sz="1600" dirty="0"/>
                <a:t> </a:t>
              </a:r>
              <a:br>
                <a:rPr lang="en-US" sz="1600" dirty="0"/>
              </a:br>
              <a:r>
                <a:rPr lang="en-US" sz="1100" dirty="0"/>
                <a:t>(CDC.gov)</a:t>
              </a:r>
              <a:endParaRPr lang="en-US" sz="1200" i="1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9FFB3EBA-2B75-4ADF-98B8-FA2FAB958583}"/>
              </a:ext>
            </a:extLst>
          </p:cNvPr>
          <p:cNvGrpSpPr>
            <a:grpSpLocks noChangeAspect="1"/>
          </p:cNvGrpSpPr>
          <p:nvPr/>
        </p:nvGrpSpPr>
        <p:grpSpPr>
          <a:xfrm>
            <a:off x="664275" y="1943745"/>
            <a:ext cx="1960076" cy="1733344"/>
            <a:chOff x="6202892" y="1732449"/>
            <a:chExt cx="4457701" cy="3942056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3FB0F7F6-BE0F-463E-A39A-735C94CDB86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2892" y="1732449"/>
              <a:ext cx="4457700" cy="2609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A4100A1-3B3B-4B1C-8BDE-B19491B3A882}"/>
                </a:ext>
              </a:extLst>
            </p:cNvPr>
            <p:cNvSpPr txBox="1"/>
            <p:nvPr/>
          </p:nvSpPr>
          <p:spPr>
            <a:xfrm>
              <a:off x="6202892" y="4300696"/>
              <a:ext cx="4457701" cy="13738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i="1" dirty="0"/>
                <a:t>Aedes aegypti </a:t>
              </a:r>
              <a:r>
                <a:rPr lang="en-US" sz="1200" dirty="0"/>
                <a:t>(CDC.gov)</a:t>
              </a:r>
              <a:endParaRPr lang="en-US" sz="1200" i="1" dirty="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95C3E3E-FCB7-4043-978E-71CE18177A55}"/>
              </a:ext>
            </a:extLst>
          </p:cNvPr>
          <p:cNvGrpSpPr>
            <a:grpSpLocks noChangeAspect="1"/>
          </p:cNvGrpSpPr>
          <p:nvPr/>
        </p:nvGrpSpPr>
        <p:grpSpPr>
          <a:xfrm>
            <a:off x="3466892" y="4061583"/>
            <a:ext cx="1617961" cy="2234791"/>
            <a:chOff x="6541476" y="1657978"/>
            <a:chExt cx="3818375" cy="5274088"/>
          </a:xfrm>
        </p:grpSpPr>
        <p:pic>
          <p:nvPicPr>
            <p:cNvPr id="18" name="Picture 6">
              <a:extLst>
                <a:ext uri="{FF2B5EF4-FFF2-40B4-BE49-F238E27FC236}">
                  <a16:creationId xmlns:a16="http://schemas.microsoft.com/office/drawing/2014/main" id="{EFA61804-6C85-4D4A-9DAC-7A9EE3B5AA2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654" t="24176" r="15027" b="23077"/>
            <a:stretch/>
          </p:blipFill>
          <p:spPr bwMode="auto">
            <a:xfrm>
              <a:off x="6541476" y="1657978"/>
              <a:ext cx="3818375" cy="36174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F3DB1D4-F05B-4D0D-BBAC-F40CF7354A0E}"/>
                </a:ext>
              </a:extLst>
            </p:cNvPr>
            <p:cNvSpPr txBox="1"/>
            <p:nvPr/>
          </p:nvSpPr>
          <p:spPr>
            <a:xfrm>
              <a:off x="6541476" y="5225143"/>
              <a:ext cx="3818375" cy="17069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i="1" dirty="0"/>
                <a:t>Dengue virus</a:t>
              </a:r>
              <a:r>
                <a:rPr lang="en-US" sz="1600" dirty="0"/>
                <a:t> virion</a:t>
              </a:r>
              <a:br>
                <a:rPr lang="en-US" sz="1600" dirty="0"/>
              </a:br>
              <a:r>
                <a:rPr lang="en-US" sz="900" dirty="0"/>
                <a:t>(ScientificAnimations.com)</a:t>
              </a:r>
              <a:endParaRPr lang="en-US" sz="1600" i="1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76EE96D-4306-FD1F-ED67-8A2E19FBE801}"/>
              </a:ext>
            </a:extLst>
          </p:cNvPr>
          <p:cNvGrpSpPr/>
          <p:nvPr/>
        </p:nvGrpSpPr>
        <p:grpSpPr>
          <a:xfrm>
            <a:off x="3387122" y="1471527"/>
            <a:ext cx="1697731" cy="2205562"/>
            <a:chOff x="4229047" y="1120873"/>
            <a:chExt cx="4345912" cy="5645874"/>
          </a:xfrm>
        </p:grpSpPr>
        <p:pic>
          <p:nvPicPr>
            <p:cNvPr id="20" name="Picture 8">
              <a:extLst>
                <a:ext uri="{FF2B5EF4-FFF2-40B4-BE49-F238E27FC236}">
                  <a16:creationId xmlns:a16="http://schemas.microsoft.com/office/drawing/2014/main" id="{5EF5A207-8DAC-9840-B62B-B76EA70E37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29047" y="1120873"/>
              <a:ext cx="4345912" cy="43459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2AB1BA0-B722-BDBA-9E91-B96EC6B75C8C}"/>
                </a:ext>
              </a:extLst>
            </p:cNvPr>
            <p:cNvSpPr txBox="1"/>
            <p:nvPr/>
          </p:nvSpPr>
          <p:spPr>
            <a:xfrm>
              <a:off x="4229047" y="5466784"/>
              <a:ext cx="4345912" cy="12999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i="1" dirty="0"/>
                <a:t>Zika virus</a:t>
              </a:r>
              <a:r>
                <a:rPr lang="en-US" sz="1600" dirty="0"/>
                <a:t> virion</a:t>
              </a:r>
            </a:p>
            <a:p>
              <a:r>
                <a:rPr lang="en-US" sz="1100" dirty="0"/>
                <a:t>(Manuel Almagro Rivas)</a:t>
              </a:r>
              <a:endParaRPr lang="en-US" sz="1100" i="1" dirty="0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C4142A19-8B98-962C-F851-A3A94FE02483}"/>
              </a:ext>
            </a:extLst>
          </p:cNvPr>
          <p:cNvSpPr txBox="1"/>
          <p:nvPr/>
        </p:nvSpPr>
        <p:spPr>
          <a:xfrm>
            <a:off x="516797" y="174255"/>
            <a:ext cx="5175666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Over 25% of recent emerging disease outbreaks were due to </a:t>
            </a:r>
            <a:r>
              <a:rPr lang="en-US" sz="2400" b="1" u="sng" dirty="0"/>
              <a:t>mosquito-borne pathogens</a:t>
            </a:r>
            <a:r>
              <a:rPr lang="en-US" sz="2400" b="1" dirty="0"/>
              <a:t> </a:t>
            </a:r>
            <a:br>
              <a:rPr lang="en-US" sz="2400" b="1" dirty="0"/>
            </a:br>
            <a:r>
              <a:rPr lang="en-US" sz="1200" dirty="0"/>
              <a:t>(Jones 2008, Gould 2017)</a:t>
            </a:r>
            <a:endParaRPr lang="en-US" sz="2400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AE230C7-D89D-A364-388A-517A0BD9035F}"/>
              </a:ext>
            </a:extLst>
          </p:cNvPr>
          <p:cNvGrpSpPr/>
          <p:nvPr/>
        </p:nvGrpSpPr>
        <p:grpSpPr>
          <a:xfrm>
            <a:off x="6095999" y="2020873"/>
            <a:ext cx="4637208" cy="3752281"/>
            <a:chOff x="8601494" y="3612178"/>
            <a:chExt cx="3487698" cy="2822134"/>
          </a:xfrm>
        </p:grpSpPr>
        <p:pic>
          <p:nvPicPr>
            <p:cNvPr id="10" name="Content Placeholder 15">
              <a:extLst>
                <a:ext uri="{FF2B5EF4-FFF2-40B4-BE49-F238E27FC236}">
                  <a16:creationId xmlns:a16="http://schemas.microsoft.com/office/drawing/2014/main" id="{7AD7C10D-7E0D-9781-B53C-13CF227979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25433" r="51340"/>
            <a:stretch/>
          </p:blipFill>
          <p:spPr>
            <a:xfrm>
              <a:off x="8601494" y="4148312"/>
              <a:ext cx="3487698" cy="2286000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24AFB16-1A7B-D232-68E7-A4AD3CA389D8}"/>
                </a:ext>
              </a:extLst>
            </p:cNvPr>
            <p:cNvSpPr txBox="1"/>
            <p:nvPr/>
          </p:nvSpPr>
          <p:spPr>
            <a:xfrm>
              <a:off x="8601494" y="3612178"/>
              <a:ext cx="1181227" cy="2777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Africa region</a:t>
              </a: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3C36E1B-531B-17D1-37C4-283214BBB9F5}"/>
                </a:ext>
              </a:extLst>
            </p:cNvPr>
            <p:cNvCxnSpPr>
              <a:cxnSpLocks/>
            </p:cNvCxnSpPr>
            <p:nvPr/>
          </p:nvCxnSpPr>
          <p:spPr>
            <a:xfrm>
              <a:off x="9239061" y="4312354"/>
              <a:ext cx="1960076" cy="644564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C2A0B3F1-7978-C31C-7698-76CFB46AF5E9}"/>
                </a:ext>
              </a:extLst>
            </p:cNvPr>
            <p:cNvCxnSpPr>
              <a:cxnSpLocks/>
            </p:cNvCxnSpPr>
            <p:nvPr/>
          </p:nvCxnSpPr>
          <p:spPr>
            <a:xfrm>
              <a:off x="11262511" y="5051629"/>
              <a:ext cx="745936" cy="0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ECB28F62-0CDE-1705-0498-C279EEA8339B}"/>
              </a:ext>
            </a:extLst>
          </p:cNvPr>
          <p:cNvSpPr txBox="1"/>
          <p:nvPr/>
        </p:nvSpPr>
        <p:spPr>
          <a:xfrm>
            <a:off x="6115317" y="728253"/>
            <a:ext cx="517566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Efforts to eliminate malaria have stalled in recent years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3484821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0ABC6-D83C-8785-70D7-88366103B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6152"/>
            <a:ext cx="8484698" cy="1325563"/>
          </a:xfrm>
        </p:spPr>
        <p:txBody>
          <a:bodyPr/>
          <a:lstStyle/>
          <a:p>
            <a:r>
              <a:rPr lang="en-US" b="1" dirty="0"/>
              <a:t>Multiple blood feeding* </a:t>
            </a:r>
            <a:r>
              <a:rPr lang="en-US" dirty="0"/>
              <a:t>is common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B9BF9CC-BC4B-0806-AE64-2221A1C7BC03}"/>
              </a:ext>
            </a:extLst>
          </p:cNvPr>
          <p:cNvGrpSpPr/>
          <p:nvPr/>
        </p:nvGrpSpPr>
        <p:grpSpPr>
          <a:xfrm>
            <a:off x="2993838" y="1468613"/>
            <a:ext cx="6204324" cy="5169254"/>
            <a:chOff x="6412172" y="1776912"/>
            <a:chExt cx="4852150" cy="4042664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ED4C898-CE9D-CC23-3042-47CA9E48B2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3790" t="8599"/>
            <a:stretch/>
          </p:blipFill>
          <p:spPr>
            <a:xfrm>
              <a:off x="6412173" y="2146244"/>
              <a:ext cx="4852149" cy="3365555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BCC2E4E-D6F8-815B-97A7-0574707EF3B7}"/>
                </a:ext>
              </a:extLst>
            </p:cNvPr>
            <p:cNvSpPr txBox="1"/>
            <p:nvPr/>
          </p:nvSpPr>
          <p:spPr>
            <a:xfrm>
              <a:off x="6412172" y="5511799"/>
              <a:ext cx="440199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1400" dirty="0"/>
                <a:t>Modified from </a:t>
              </a:r>
              <a:r>
                <a:rPr lang="en-US" sz="1400" i="1" dirty="0" err="1"/>
                <a:t>Beier</a:t>
              </a:r>
              <a:r>
                <a:rPr lang="en-US" sz="1400" i="1" dirty="0"/>
                <a:t> (1996) J Med </a:t>
              </a:r>
              <a:r>
                <a:rPr lang="en-US" sz="1400" i="1" dirty="0" err="1"/>
                <a:t>Entomol</a:t>
              </a:r>
              <a:endParaRPr lang="en-US" sz="1400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B51D732-62F3-0479-3028-460B1172D6B0}"/>
                </a:ext>
              </a:extLst>
            </p:cNvPr>
            <p:cNvSpPr txBox="1"/>
            <p:nvPr/>
          </p:nvSpPr>
          <p:spPr>
            <a:xfrm>
              <a:off x="6494864" y="1776912"/>
              <a:ext cx="4634458" cy="3610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/>
              <a:r>
                <a:rPr lang="en-US" sz="2400" b="1" dirty="0"/>
                <a:t>% of mosquitoes taking &gt; 1 blood meal</a:t>
              </a:r>
              <a:endParaRPr lang="en-US" sz="2400" b="1" i="1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6246FA95-9A07-E817-3A94-C53D7710E7A7}"/>
              </a:ext>
            </a:extLst>
          </p:cNvPr>
          <p:cNvSpPr txBox="1"/>
          <p:nvPr/>
        </p:nvSpPr>
        <p:spPr>
          <a:xfrm>
            <a:off x="154515" y="920109"/>
            <a:ext cx="963295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000" b="1" dirty="0"/>
              <a:t>* </a:t>
            </a:r>
            <a:r>
              <a:rPr lang="en-US" sz="2000" dirty="0"/>
              <a:t>feeding more than once in a single reproductive cycle</a:t>
            </a:r>
          </a:p>
        </p:txBody>
      </p:sp>
    </p:spTree>
    <p:extLst>
      <p:ext uri="{BB962C8B-B14F-4D97-AF65-F5344CB8AC3E}">
        <p14:creationId xmlns:p14="http://schemas.microsoft.com/office/powerpoint/2010/main" val="25749185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AFDBDB1E-73B0-058D-32EE-15F00F6EE2B0}"/>
              </a:ext>
            </a:extLst>
          </p:cNvPr>
          <p:cNvGrpSpPr/>
          <p:nvPr/>
        </p:nvGrpSpPr>
        <p:grpSpPr>
          <a:xfrm>
            <a:off x="6272556" y="1459803"/>
            <a:ext cx="5822927" cy="4933550"/>
            <a:chOff x="-6878212" y="2729667"/>
            <a:chExt cx="5822927" cy="4933550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3363BAC4-A14E-4394-659C-F32C8482EA0E}"/>
                </a:ext>
              </a:extLst>
            </p:cNvPr>
            <p:cNvGrpSpPr/>
            <p:nvPr/>
          </p:nvGrpSpPr>
          <p:grpSpPr>
            <a:xfrm>
              <a:off x="-6878212" y="3813376"/>
              <a:ext cx="5061835" cy="3849841"/>
              <a:chOff x="7963839" y="1105559"/>
              <a:chExt cx="3704575" cy="3849841"/>
            </a:xfrm>
          </p:grpSpPr>
          <p:pic>
            <p:nvPicPr>
              <p:cNvPr id="38" name="Content Placeholder 6">
                <a:extLst>
                  <a:ext uri="{FF2B5EF4-FFF2-40B4-BE49-F238E27FC236}">
                    <a16:creationId xmlns:a16="http://schemas.microsoft.com/office/drawing/2014/main" id="{167D4E9F-0F68-DBC9-D912-A1C91C8CBA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963839" y="1118076"/>
                <a:ext cx="3704575" cy="2883218"/>
              </a:xfrm>
              <a:prstGeom prst="rect">
                <a:avLst/>
              </a:prstGeom>
            </p:spPr>
          </p:pic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59F8F36-A328-9F9D-E551-DE373F292CA7}"/>
                  </a:ext>
                </a:extLst>
              </p:cNvPr>
              <p:cNvSpPr txBox="1"/>
              <p:nvPr/>
            </p:nvSpPr>
            <p:spPr>
              <a:xfrm>
                <a:off x="7963839" y="4001293"/>
                <a:ext cx="3704575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Effect of size and infection status (</a:t>
                </a:r>
                <a:r>
                  <a:rPr lang="en-US" sz="1400" i="1" dirty="0"/>
                  <a:t>Plasmodium falciparum</a:t>
                </a:r>
                <a:r>
                  <a:rPr lang="en-US" sz="1400" dirty="0"/>
                  <a:t>) on the probability of </a:t>
                </a:r>
                <a:r>
                  <a:rPr lang="en-US" sz="1400" i="1" dirty="0"/>
                  <a:t>Anopheles gambiae</a:t>
                </a:r>
                <a:r>
                  <a:rPr lang="en-US" sz="1400" dirty="0"/>
                  <a:t> having multiple blood meals </a:t>
                </a:r>
              </a:p>
              <a:p>
                <a:r>
                  <a:rPr lang="en-US" sz="1400" dirty="0"/>
                  <a:t>Modified from </a:t>
                </a:r>
                <a:r>
                  <a:rPr lang="en-US" sz="1400" i="1" dirty="0" err="1"/>
                  <a:t>Koella</a:t>
                </a:r>
                <a:r>
                  <a:rPr lang="en-US" sz="1400" i="1" dirty="0"/>
                  <a:t>, et al (1998) Proc Biol Sci</a:t>
                </a:r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1AA4CE3B-8E23-BB74-1DE4-A38A21CCEFB4}"/>
                  </a:ext>
                </a:extLst>
              </p:cNvPr>
              <p:cNvSpPr/>
              <p:nvPr/>
            </p:nvSpPr>
            <p:spPr>
              <a:xfrm>
                <a:off x="8591949" y="1394385"/>
                <a:ext cx="428368" cy="220234"/>
              </a:xfrm>
              <a:prstGeom prst="rect">
                <a:avLst/>
              </a:prstGeom>
              <a:solidFill>
                <a:srgbClr val="ABACA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AF1166D-C618-61DC-BA85-53E2FD12A486}"/>
                  </a:ext>
                </a:extLst>
              </p:cNvPr>
              <p:cNvSpPr txBox="1"/>
              <p:nvPr/>
            </p:nvSpPr>
            <p:spPr>
              <a:xfrm>
                <a:off x="9020317" y="1350613"/>
                <a:ext cx="146778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Infected with malaria</a:t>
                </a:r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D71F4997-9295-463D-4419-389E0C9FD4EE}"/>
                  </a:ext>
                </a:extLst>
              </p:cNvPr>
              <p:cNvSpPr/>
              <p:nvPr/>
            </p:nvSpPr>
            <p:spPr>
              <a:xfrm>
                <a:off x="8591949" y="1149331"/>
                <a:ext cx="428368" cy="220234"/>
              </a:xfrm>
              <a:prstGeom prst="rect">
                <a:avLst/>
              </a:prstGeom>
              <a:solidFill>
                <a:srgbClr val="EFEFF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10998D10-1106-5725-FDB6-DA4EFB52FBF5}"/>
                  </a:ext>
                </a:extLst>
              </p:cNvPr>
              <p:cNvSpPr txBox="1"/>
              <p:nvPr/>
            </p:nvSpPr>
            <p:spPr>
              <a:xfrm>
                <a:off x="9020317" y="1105559"/>
                <a:ext cx="164363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Uninfected with malaria</a:t>
                </a:r>
              </a:p>
            </p:txBody>
          </p: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CC09DB9-14CD-B239-36C9-5E706CFB46F8}"/>
                </a:ext>
              </a:extLst>
            </p:cNvPr>
            <p:cNvSpPr txBox="1"/>
            <p:nvPr/>
          </p:nvSpPr>
          <p:spPr>
            <a:xfrm>
              <a:off x="-6878212" y="2729667"/>
              <a:ext cx="5822927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/>
                <a:t>Infection status or</a:t>
              </a:r>
            </a:p>
            <a:p>
              <a:r>
                <a:rPr lang="en-US" sz="3200" b="1" dirty="0"/>
                <a:t>body size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5BE0AB0-4EF6-22B1-2923-4744E2250D7F}"/>
              </a:ext>
            </a:extLst>
          </p:cNvPr>
          <p:cNvGrpSpPr/>
          <p:nvPr/>
        </p:nvGrpSpPr>
        <p:grpSpPr>
          <a:xfrm>
            <a:off x="6405328" y="1933744"/>
            <a:ext cx="5596371" cy="3277432"/>
            <a:chOff x="13009741" y="2707112"/>
            <a:chExt cx="5596371" cy="3277432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11487AE0-983E-44FB-4F43-F02288B044EA}"/>
                </a:ext>
              </a:extLst>
            </p:cNvPr>
            <p:cNvGrpSpPr/>
            <p:nvPr/>
          </p:nvGrpSpPr>
          <p:grpSpPr>
            <a:xfrm>
              <a:off x="13009741" y="3291887"/>
              <a:ext cx="5596371" cy="2692657"/>
              <a:chOff x="894599" y="2794661"/>
              <a:chExt cx="6316830" cy="3039302"/>
            </a:xfrm>
          </p:grpSpPr>
          <p:pic>
            <p:nvPicPr>
              <p:cNvPr id="33" name="Picture 32">
                <a:extLst>
                  <a:ext uri="{FF2B5EF4-FFF2-40B4-BE49-F238E27FC236}">
                    <a16:creationId xmlns:a16="http://schemas.microsoft.com/office/drawing/2014/main" id="{F9664AE4-8FBE-76EC-1301-A1F2EEBD5B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94600" y="2794661"/>
                <a:ext cx="6316829" cy="2413266"/>
              </a:xfrm>
              <a:prstGeom prst="rect">
                <a:avLst/>
              </a:prstGeom>
            </p:spPr>
          </p:pic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319CB2B-F1A6-1695-F03C-9D96B39CA202}"/>
                  </a:ext>
                </a:extLst>
              </p:cNvPr>
              <p:cNvSpPr txBox="1"/>
              <p:nvPr/>
            </p:nvSpPr>
            <p:spPr>
              <a:xfrm>
                <a:off x="894599" y="5243385"/>
                <a:ext cx="6316829" cy="5905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Seasonality drives patterns in multiple blood feeding for </a:t>
                </a:r>
                <a:r>
                  <a:rPr lang="en-US" sz="1400" i="1" dirty="0"/>
                  <a:t>Aedes aegypti</a:t>
                </a:r>
              </a:p>
              <a:p>
                <a:r>
                  <a:rPr lang="en-US" sz="1400" dirty="0"/>
                  <a:t>Modified from </a:t>
                </a:r>
                <a:r>
                  <a:rPr lang="en-US" sz="1400" i="1" dirty="0"/>
                  <a:t>Scott et al. (2000) J Med </a:t>
                </a:r>
                <a:r>
                  <a:rPr lang="en-US" sz="1400" i="1" dirty="0" err="1"/>
                  <a:t>Entomol</a:t>
                </a:r>
                <a:endParaRPr lang="en-US" sz="1400" i="1" dirty="0"/>
              </a:p>
            </p:txBody>
          </p:sp>
        </p:grp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97FD65E-7FB3-C28D-1E72-811F71B2AF9D}"/>
                </a:ext>
              </a:extLst>
            </p:cNvPr>
            <p:cNvSpPr txBox="1"/>
            <p:nvPr/>
          </p:nvSpPr>
          <p:spPr>
            <a:xfrm>
              <a:off x="13009741" y="2707112"/>
              <a:ext cx="304399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/>
                <a:t>Seasonality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63C2BF3-E74F-D30C-91B6-1C96D0C4A5AA}"/>
              </a:ext>
            </a:extLst>
          </p:cNvPr>
          <p:cNvGrpSpPr/>
          <p:nvPr/>
        </p:nvGrpSpPr>
        <p:grpSpPr>
          <a:xfrm>
            <a:off x="35200" y="1601869"/>
            <a:ext cx="5494409" cy="5260602"/>
            <a:chOff x="5234608" y="641559"/>
            <a:chExt cx="6096000" cy="5836593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92541BC0-03FC-1E92-95E6-B046CB9829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1039" t="2581" r="12538" b="28326"/>
            <a:stretch/>
          </p:blipFill>
          <p:spPr>
            <a:xfrm>
              <a:off x="5234608" y="641559"/>
              <a:ext cx="5913305" cy="5374927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C07D5CE-F339-F813-F288-909428AC589F}"/>
                </a:ext>
              </a:extLst>
            </p:cNvPr>
            <p:cNvSpPr txBox="1"/>
            <p:nvPr/>
          </p:nvSpPr>
          <p:spPr>
            <a:xfrm>
              <a:off x="5234608" y="6016487"/>
              <a:ext cx="609600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dirty="0"/>
                <a:t>Hosts have an array of defensive strategies they can employ to avoid insect blood feeding</a:t>
              </a:r>
            </a:p>
            <a:p>
              <a:r>
                <a:rPr lang="en-US" sz="1200" i="1" dirty="0"/>
                <a:t>Hart (1994) Parasitology</a:t>
              </a:r>
            </a:p>
          </p:txBody>
        </p:sp>
      </p:grpSp>
      <p:sp>
        <p:nvSpPr>
          <p:cNvPr id="5" name="Title 3">
            <a:extLst>
              <a:ext uri="{FF2B5EF4-FFF2-40B4-BE49-F238E27FC236}">
                <a16:creationId xmlns:a16="http://schemas.microsoft.com/office/drawing/2014/main" id="{8FB8D01C-4481-27CC-56D8-D1BC1BF590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244" y="1"/>
            <a:ext cx="9374081" cy="713266"/>
          </a:xfrm>
        </p:spPr>
        <p:txBody>
          <a:bodyPr>
            <a:normAutofit/>
          </a:bodyPr>
          <a:lstStyle/>
          <a:p>
            <a:r>
              <a:rPr lang="en-US" b="1" dirty="0"/>
              <a:t>Drivers of multiple blood-feeding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037E1F9-3E1F-0806-EB01-18E7DCDA373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0646" r="39377" b="14564"/>
          <a:stretch/>
        </p:blipFill>
        <p:spPr>
          <a:xfrm>
            <a:off x="7167844" y="2498970"/>
            <a:ext cx="3024428" cy="298745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B915AE2-EAC5-5BF7-507F-22FAC066F6FF}"/>
              </a:ext>
            </a:extLst>
          </p:cNvPr>
          <p:cNvSpPr txBox="1"/>
          <p:nvPr/>
        </p:nvSpPr>
        <p:spPr>
          <a:xfrm>
            <a:off x="7041977" y="5574389"/>
            <a:ext cx="32099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/>
              <a:t>Ramasamy et al. (2000) J Insect </a:t>
            </a:r>
            <a:r>
              <a:rPr lang="en-US" sz="1400" i="1" dirty="0" err="1"/>
              <a:t>Physiol</a:t>
            </a:r>
            <a:endParaRPr lang="en-US" sz="1400" i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0BD4D57-BA7B-F26C-937C-41F99A0BE8D3}"/>
              </a:ext>
            </a:extLst>
          </p:cNvPr>
          <p:cNvSpPr txBox="1"/>
          <p:nvPr/>
        </p:nvSpPr>
        <p:spPr>
          <a:xfrm>
            <a:off x="7144980" y="1968420"/>
            <a:ext cx="37713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Juvenile conditions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156009-A3E1-7A6E-0F74-8EA27DB040A8}"/>
              </a:ext>
            </a:extLst>
          </p:cNvPr>
          <p:cNvSpPr txBox="1"/>
          <p:nvPr/>
        </p:nvSpPr>
        <p:spPr>
          <a:xfrm>
            <a:off x="782569" y="989280"/>
            <a:ext cx="33055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u="sng" dirty="0"/>
              <a:t>Extrinsic Factors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87AEE5-29BE-C902-63E1-B32DCE78EDDE}"/>
              </a:ext>
            </a:extLst>
          </p:cNvPr>
          <p:cNvSpPr txBox="1"/>
          <p:nvPr/>
        </p:nvSpPr>
        <p:spPr>
          <a:xfrm>
            <a:off x="7418772" y="989280"/>
            <a:ext cx="32237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u="sng" dirty="0"/>
              <a:t>Intrinsic Factors</a:t>
            </a:r>
          </a:p>
        </p:txBody>
      </p:sp>
    </p:spTree>
    <p:extLst>
      <p:ext uri="{BB962C8B-B14F-4D97-AF65-F5344CB8AC3E}">
        <p14:creationId xmlns:p14="http://schemas.microsoft.com/office/powerpoint/2010/main" val="660490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EA4FFFE-CCEC-0D7F-8AFE-E8984B0F57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28" y="-297"/>
            <a:ext cx="12192528" cy="6858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8048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5984408-0531-E294-AD52-3D8F5C4FA9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998" t="16555"/>
          <a:stretch/>
        </p:blipFill>
        <p:spPr>
          <a:xfrm>
            <a:off x="6096000" y="1135117"/>
            <a:ext cx="6096528" cy="572288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C9BDFCC-FFE3-4E9D-A2FD-FC6B232B1CF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0000"/>
          </a:blip>
          <a:srcRect t="18405" r="50002"/>
          <a:stretch/>
        </p:blipFill>
        <p:spPr>
          <a:xfrm>
            <a:off x="0" y="1262270"/>
            <a:ext cx="6096000" cy="559602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5E77563-F085-F132-EBA6-F3D9EB3D1B7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0000"/>
          </a:blip>
          <a:srcRect b="78153"/>
          <a:stretch/>
        </p:blipFill>
        <p:spPr>
          <a:xfrm>
            <a:off x="0" y="-595"/>
            <a:ext cx="12192528" cy="1498319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B8F2D1F-AF2E-98F8-2BB4-373C872981BC}"/>
              </a:ext>
            </a:extLst>
          </p:cNvPr>
          <p:cNvSpPr/>
          <p:nvPr/>
        </p:nvSpPr>
        <p:spPr>
          <a:xfrm>
            <a:off x="433954" y="1624877"/>
            <a:ext cx="5455402" cy="4636775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solidFill>
                  <a:sysClr val="windowText" lastClr="000000"/>
                </a:solidFill>
              </a:rPr>
              <a:t>Does multiple blood-feeding always multiply transmission?</a:t>
            </a:r>
          </a:p>
          <a:p>
            <a:endParaRPr lang="en-US" sz="2800" i="1" dirty="0">
              <a:solidFill>
                <a:sysClr val="windowText" lastClr="000000"/>
              </a:solidFill>
            </a:endParaRPr>
          </a:p>
          <a:p>
            <a:r>
              <a:rPr lang="en-US" sz="2800" i="1" dirty="0">
                <a:solidFill>
                  <a:sysClr val="windowText" lastClr="000000"/>
                </a:solidFill>
              </a:rPr>
              <a:t>Or do the specific </a:t>
            </a:r>
            <a:r>
              <a:rPr lang="en-US" sz="2800" b="1" i="1" dirty="0">
                <a:solidFill>
                  <a:sysClr val="windowText" lastClr="000000"/>
                </a:solidFill>
              </a:rPr>
              <a:t>drivers </a:t>
            </a:r>
            <a:r>
              <a:rPr lang="en-US" sz="2800" i="1" dirty="0">
                <a:solidFill>
                  <a:sysClr val="windowText" lastClr="000000"/>
                </a:solidFill>
              </a:rPr>
              <a:t>matter?</a:t>
            </a:r>
          </a:p>
        </p:txBody>
      </p:sp>
    </p:spTree>
    <p:extLst>
      <p:ext uri="{BB962C8B-B14F-4D97-AF65-F5344CB8AC3E}">
        <p14:creationId xmlns:p14="http://schemas.microsoft.com/office/powerpoint/2010/main" val="14644087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EE4C8B-1BC8-0AAC-5A63-D43065C873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The blood-feeding process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A6FF958A-ECE5-068D-5490-93A35E2EAAA0}"/>
              </a:ext>
            </a:extLst>
          </p:cNvPr>
          <p:cNvSpPr txBox="1"/>
          <p:nvPr/>
        </p:nvSpPr>
        <p:spPr>
          <a:xfrm>
            <a:off x="6112533" y="1493836"/>
            <a:ext cx="565565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i="1" dirty="0"/>
              <a:t>“Successful hematophagy culminates in an intricate </a:t>
            </a:r>
            <a:r>
              <a:rPr lang="en-US" sz="2000" b="1" i="1" dirty="0"/>
              <a:t>cascade</a:t>
            </a:r>
            <a:r>
              <a:rPr lang="en-US" sz="2000" i="1" dirty="0"/>
              <a:t> of events.” </a:t>
            </a:r>
            <a:br>
              <a:rPr lang="en-US" sz="2000" i="1" dirty="0"/>
            </a:br>
            <a:r>
              <a:rPr lang="en-US" sz="2000" dirty="0"/>
              <a:t>– John D. Edman and Andrew Spielman</a:t>
            </a:r>
            <a:endParaRPr lang="en-US" sz="2000" i="1" dirty="0"/>
          </a:p>
        </p:txBody>
      </p:sp>
      <p:pic>
        <p:nvPicPr>
          <p:cNvPr id="9" name="Graphic 8" descr="Golden Ratio outline">
            <a:extLst>
              <a:ext uri="{FF2B5EF4-FFF2-40B4-BE49-F238E27FC236}">
                <a16:creationId xmlns:a16="http://schemas.microsoft.com/office/drawing/2014/main" id="{25BBFF0E-F97E-2731-B810-8C8756D252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322" y="3337976"/>
            <a:ext cx="4486552" cy="4012373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92E1870-1D64-EA45-3E77-CA3CD2DC3A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7618" y="4882498"/>
            <a:ext cx="3482208" cy="1516665"/>
          </a:xfr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6519E673-EA67-BB24-35DB-2AA5A684CACC}"/>
              </a:ext>
            </a:extLst>
          </p:cNvPr>
          <p:cNvSpPr/>
          <p:nvPr/>
        </p:nvSpPr>
        <p:spPr>
          <a:xfrm>
            <a:off x="2341826" y="1508099"/>
            <a:ext cx="1755228" cy="1145628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Locate host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“Questing”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05DA857-9A11-E566-1AF9-2C6BB5B58B66}"/>
              </a:ext>
            </a:extLst>
          </p:cNvPr>
          <p:cNvSpPr/>
          <p:nvPr/>
        </p:nvSpPr>
        <p:spPr>
          <a:xfrm>
            <a:off x="4023481" y="2564167"/>
            <a:ext cx="1755228" cy="1145628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Landing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B7BAA2B6-FC8B-1104-F592-7CA1DA2D1087}"/>
              </a:ext>
            </a:extLst>
          </p:cNvPr>
          <p:cNvSpPr/>
          <p:nvPr/>
        </p:nvSpPr>
        <p:spPr>
          <a:xfrm>
            <a:off x="5705136" y="3620235"/>
            <a:ext cx="1755228" cy="1145628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Probing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E749345A-1087-5F0F-FA4B-E6F226358E5C}"/>
              </a:ext>
            </a:extLst>
          </p:cNvPr>
          <p:cNvSpPr/>
          <p:nvPr/>
        </p:nvSpPr>
        <p:spPr>
          <a:xfrm>
            <a:off x="7386362" y="4666055"/>
            <a:ext cx="1755228" cy="1145628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Ingesting</a:t>
            </a: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3A0D8377-3B9F-DD74-6B84-39C621D12A95}"/>
              </a:ext>
            </a:extLst>
          </p:cNvPr>
          <p:cNvCxnSpPr>
            <a:cxnSpLocks/>
            <a:stCxn id="12" idx="3"/>
            <a:endCxn id="13" idx="0"/>
          </p:cNvCxnSpPr>
          <p:nvPr/>
        </p:nvCxnSpPr>
        <p:spPr>
          <a:xfrm>
            <a:off x="5778709" y="3136981"/>
            <a:ext cx="804041" cy="48325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AE930022-6418-0680-FFE3-DF45CD317661}"/>
              </a:ext>
            </a:extLst>
          </p:cNvPr>
          <p:cNvCxnSpPr>
            <a:cxnSpLocks/>
            <a:stCxn id="11" idx="3"/>
            <a:endCxn id="12" idx="0"/>
          </p:cNvCxnSpPr>
          <p:nvPr/>
        </p:nvCxnSpPr>
        <p:spPr>
          <a:xfrm>
            <a:off x="4097054" y="2080913"/>
            <a:ext cx="804041" cy="48325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6D19D942-7425-CBBF-1FE2-0096B0C51E5D}"/>
              </a:ext>
            </a:extLst>
          </p:cNvPr>
          <p:cNvCxnSpPr>
            <a:cxnSpLocks/>
            <a:stCxn id="13" idx="3"/>
            <a:endCxn id="16" idx="0"/>
          </p:cNvCxnSpPr>
          <p:nvPr/>
        </p:nvCxnSpPr>
        <p:spPr>
          <a:xfrm>
            <a:off x="7460364" y="4193049"/>
            <a:ext cx="803612" cy="473006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92FE50B-E827-4252-9A5D-E3C678CC6804}"/>
              </a:ext>
            </a:extLst>
          </p:cNvPr>
          <p:cNvSpPr txBox="1"/>
          <p:nvPr/>
        </p:nvSpPr>
        <p:spPr>
          <a:xfrm>
            <a:off x="10060812" y="4776634"/>
            <a:ext cx="21311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Repletion:</a:t>
            </a:r>
          </a:p>
          <a:p>
            <a:r>
              <a:rPr lang="en-US" dirty="0"/>
              <a:t>Proceed to oviposition stage</a:t>
            </a:r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A2716139-BD02-83AD-DAF4-9508CE91179F}"/>
              </a:ext>
            </a:extLst>
          </p:cNvPr>
          <p:cNvCxnSpPr>
            <a:cxnSpLocks/>
            <a:stCxn id="16" idx="3"/>
            <a:endCxn id="21" idx="1"/>
          </p:cNvCxnSpPr>
          <p:nvPr/>
        </p:nvCxnSpPr>
        <p:spPr>
          <a:xfrm flipV="1">
            <a:off x="9141590" y="5238299"/>
            <a:ext cx="919222" cy="570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85BA084-C2BC-5EFC-2CD7-0AC6352594E0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1727947" y="2080913"/>
            <a:ext cx="61387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62426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EE4C8B-1BC8-0AAC-5A63-D43065C873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rgbClr val="FF0000"/>
                </a:solidFill>
              </a:rPr>
              <a:t>real</a:t>
            </a:r>
            <a:r>
              <a:rPr lang="en-US" dirty="0"/>
              <a:t> blood-feeding process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92E1870-1D64-EA45-3E77-CA3CD2DC3A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592055" y="95305"/>
            <a:ext cx="3482208" cy="1516665"/>
          </a:xfr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4B8435E-589E-08DB-8909-E25F45F86F9C}"/>
              </a:ext>
            </a:extLst>
          </p:cNvPr>
          <p:cNvSpPr/>
          <p:nvPr/>
        </p:nvSpPr>
        <p:spPr>
          <a:xfrm>
            <a:off x="2341826" y="1508099"/>
            <a:ext cx="1755228" cy="1145628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Locate host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“Questing”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F9EC5BB-9771-F74C-0EA0-EF2369E626DD}"/>
              </a:ext>
            </a:extLst>
          </p:cNvPr>
          <p:cNvSpPr/>
          <p:nvPr/>
        </p:nvSpPr>
        <p:spPr>
          <a:xfrm>
            <a:off x="4023481" y="2564167"/>
            <a:ext cx="1755228" cy="1145628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Landing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265CA4E-DFCF-7A72-B5FE-4E29F2AD886B}"/>
              </a:ext>
            </a:extLst>
          </p:cNvPr>
          <p:cNvSpPr/>
          <p:nvPr/>
        </p:nvSpPr>
        <p:spPr>
          <a:xfrm>
            <a:off x="5705136" y="3620235"/>
            <a:ext cx="1755228" cy="1145628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Probing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DBF9F7D-A26E-CEB1-9D0D-A0A998CFC024}"/>
              </a:ext>
            </a:extLst>
          </p:cNvPr>
          <p:cNvSpPr/>
          <p:nvPr/>
        </p:nvSpPr>
        <p:spPr>
          <a:xfrm>
            <a:off x="7386362" y="4666055"/>
            <a:ext cx="1755228" cy="1145628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Ingesting</a:t>
            </a:r>
          </a:p>
        </p:txBody>
      </p: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84A37D1E-777B-06DF-9E0D-2D8750F0EA92}"/>
              </a:ext>
            </a:extLst>
          </p:cNvPr>
          <p:cNvCxnSpPr>
            <a:cxnSpLocks/>
            <a:stCxn id="7" idx="3"/>
            <a:endCxn id="8" idx="0"/>
          </p:cNvCxnSpPr>
          <p:nvPr/>
        </p:nvCxnSpPr>
        <p:spPr>
          <a:xfrm>
            <a:off x="5778709" y="3136981"/>
            <a:ext cx="804041" cy="48325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D7769A27-1B7A-E5A0-B57B-4738F858722D}"/>
              </a:ext>
            </a:extLst>
          </p:cNvPr>
          <p:cNvCxnSpPr>
            <a:cxnSpLocks/>
            <a:stCxn id="6" idx="3"/>
            <a:endCxn id="7" idx="0"/>
          </p:cNvCxnSpPr>
          <p:nvPr/>
        </p:nvCxnSpPr>
        <p:spPr>
          <a:xfrm>
            <a:off x="4097054" y="2080913"/>
            <a:ext cx="804041" cy="48325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A4589DFF-79D3-7E99-82CA-3D2F3C66CE9F}"/>
              </a:ext>
            </a:extLst>
          </p:cNvPr>
          <p:cNvCxnSpPr>
            <a:cxnSpLocks/>
            <a:stCxn id="8" idx="3"/>
            <a:endCxn id="10" idx="0"/>
          </p:cNvCxnSpPr>
          <p:nvPr/>
        </p:nvCxnSpPr>
        <p:spPr>
          <a:xfrm>
            <a:off x="7460364" y="4193049"/>
            <a:ext cx="803612" cy="473006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4A7D232D-7928-C47E-6A10-CEA5C744CD7D}"/>
              </a:ext>
            </a:extLst>
          </p:cNvPr>
          <p:cNvCxnSpPr>
            <a:cxnSpLocks/>
            <a:stCxn id="7" idx="1"/>
            <a:endCxn id="6" idx="2"/>
          </p:cNvCxnSpPr>
          <p:nvPr/>
        </p:nvCxnSpPr>
        <p:spPr>
          <a:xfrm rot="10800000">
            <a:off x="3219441" y="2653727"/>
            <a:ext cx="804041" cy="483254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DF1B8E4E-A758-0BFC-A1FB-309C1FDA3FA7}"/>
              </a:ext>
            </a:extLst>
          </p:cNvPr>
          <p:cNvCxnSpPr>
            <a:cxnSpLocks/>
            <a:stCxn id="8" idx="1"/>
            <a:endCxn id="7" idx="2"/>
          </p:cNvCxnSpPr>
          <p:nvPr/>
        </p:nvCxnSpPr>
        <p:spPr>
          <a:xfrm rot="10800000">
            <a:off x="4901096" y="3709795"/>
            <a:ext cx="804041" cy="483254"/>
          </a:xfrm>
          <a:prstGeom prst="bentConnector2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C9941897-3352-067B-2E41-160603FEEF93}"/>
              </a:ext>
            </a:extLst>
          </p:cNvPr>
          <p:cNvCxnSpPr>
            <a:cxnSpLocks/>
            <a:stCxn id="8" idx="2"/>
            <a:endCxn id="6" idx="2"/>
          </p:cNvCxnSpPr>
          <p:nvPr/>
        </p:nvCxnSpPr>
        <p:spPr>
          <a:xfrm rot="5400000" flipH="1">
            <a:off x="3845027" y="2028140"/>
            <a:ext cx="2112136" cy="3363310"/>
          </a:xfrm>
          <a:prstGeom prst="bentConnector3">
            <a:avLst>
              <a:gd name="adj1" fmla="val -933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063C4769-2EB7-58BC-9597-ED22FDBD9EBD}"/>
              </a:ext>
            </a:extLst>
          </p:cNvPr>
          <p:cNvSpPr txBox="1"/>
          <p:nvPr/>
        </p:nvSpPr>
        <p:spPr>
          <a:xfrm>
            <a:off x="10060812" y="4776634"/>
            <a:ext cx="21311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Repletion:</a:t>
            </a:r>
          </a:p>
          <a:p>
            <a:r>
              <a:rPr lang="en-US" dirty="0"/>
              <a:t>Proceed to oviposition stage</a:t>
            </a:r>
          </a:p>
        </p:txBody>
      </p: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25072E30-02CC-AC7C-C2FE-276FB343A251}"/>
              </a:ext>
            </a:extLst>
          </p:cNvPr>
          <p:cNvCxnSpPr>
            <a:cxnSpLocks/>
            <a:stCxn id="10" idx="3"/>
            <a:endCxn id="41" idx="1"/>
          </p:cNvCxnSpPr>
          <p:nvPr/>
        </p:nvCxnSpPr>
        <p:spPr>
          <a:xfrm flipV="1">
            <a:off x="9141590" y="5238299"/>
            <a:ext cx="919222" cy="570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7E78EC4E-28A9-74A7-5DE6-DE72D43C961D}"/>
              </a:ext>
            </a:extLst>
          </p:cNvPr>
          <p:cNvCxnSpPr>
            <a:cxnSpLocks/>
            <a:stCxn id="10" idx="1"/>
            <a:endCxn id="7" idx="2"/>
          </p:cNvCxnSpPr>
          <p:nvPr/>
        </p:nvCxnSpPr>
        <p:spPr>
          <a:xfrm rot="10800000">
            <a:off x="4901096" y="3709795"/>
            <a:ext cx="2485267" cy="1529074"/>
          </a:xfrm>
          <a:prstGeom prst="bentConnector2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05CC2523-259F-4BCB-1D43-2372EF4EDD10}"/>
              </a:ext>
            </a:extLst>
          </p:cNvPr>
          <p:cNvCxnSpPr>
            <a:cxnSpLocks/>
            <a:stCxn id="10" idx="2"/>
            <a:endCxn id="6" idx="2"/>
          </p:cNvCxnSpPr>
          <p:nvPr/>
        </p:nvCxnSpPr>
        <p:spPr>
          <a:xfrm rot="5400000" flipH="1">
            <a:off x="4162730" y="1710437"/>
            <a:ext cx="3157956" cy="5044536"/>
          </a:xfrm>
          <a:prstGeom prst="bentConnector3">
            <a:avLst>
              <a:gd name="adj1" fmla="val -7239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>
            <a:extLst>
              <a:ext uri="{FF2B5EF4-FFF2-40B4-BE49-F238E27FC236}">
                <a16:creationId xmlns:a16="http://schemas.microsoft.com/office/drawing/2014/main" id="{06A7A353-BB1A-6BD5-476F-B7666721895C}"/>
              </a:ext>
            </a:extLst>
          </p:cNvPr>
          <p:cNvSpPr txBox="1"/>
          <p:nvPr/>
        </p:nvSpPr>
        <p:spPr>
          <a:xfrm rot="16200000">
            <a:off x="1199997" y="4312111"/>
            <a:ext cx="17923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Failure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C1174786-51EC-7538-4FC8-6E40AB687B26}"/>
              </a:ext>
            </a:extLst>
          </p:cNvPr>
          <p:cNvSpPr txBox="1"/>
          <p:nvPr/>
        </p:nvSpPr>
        <p:spPr>
          <a:xfrm>
            <a:off x="3259715" y="3908902"/>
            <a:ext cx="15275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Depart and quest for new host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04300344-7296-75D8-3267-7BD820C8A045}"/>
              </a:ext>
            </a:extLst>
          </p:cNvPr>
          <p:cNvSpPr txBox="1"/>
          <p:nvPr/>
        </p:nvSpPr>
        <p:spPr>
          <a:xfrm>
            <a:off x="5038958" y="5644854"/>
            <a:ext cx="228354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Persist on same host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1B1927C-0791-33C1-B087-59B02DFB9C38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1727947" y="2080913"/>
            <a:ext cx="61387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D79A9D0-00EE-2F39-88C0-FC6909BF708B}"/>
              </a:ext>
            </a:extLst>
          </p:cNvPr>
          <p:cNvSpPr txBox="1"/>
          <p:nvPr/>
        </p:nvSpPr>
        <p:spPr>
          <a:xfrm>
            <a:off x="5446605" y="3615227"/>
            <a:ext cx="2272289" cy="369332"/>
          </a:xfrm>
          <a:custGeom>
            <a:avLst/>
            <a:gdLst>
              <a:gd name="connsiteX0" fmla="*/ 0 w 2272289"/>
              <a:gd name="connsiteY0" fmla="*/ 0 h 369332"/>
              <a:gd name="connsiteX1" fmla="*/ 590795 w 2272289"/>
              <a:gd name="connsiteY1" fmla="*/ 0 h 369332"/>
              <a:gd name="connsiteX2" fmla="*/ 1181590 w 2272289"/>
              <a:gd name="connsiteY2" fmla="*/ 0 h 369332"/>
              <a:gd name="connsiteX3" fmla="*/ 1726940 w 2272289"/>
              <a:gd name="connsiteY3" fmla="*/ 0 h 369332"/>
              <a:gd name="connsiteX4" fmla="*/ 2272289 w 2272289"/>
              <a:gd name="connsiteY4" fmla="*/ 0 h 369332"/>
              <a:gd name="connsiteX5" fmla="*/ 2272289 w 2272289"/>
              <a:gd name="connsiteY5" fmla="*/ 369332 h 369332"/>
              <a:gd name="connsiteX6" fmla="*/ 1658771 w 2272289"/>
              <a:gd name="connsiteY6" fmla="*/ 369332 h 369332"/>
              <a:gd name="connsiteX7" fmla="*/ 1067976 w 2272289"/>
              <a:gd name="connsiteY7" fmla="*/ 369332 h 369332"/>
              <a:gd name="connsiteX8" fmla="*/ 522626 w 2272289"/>
              <a:gd name="connsiteY8" fmla="*/ 369332 h 369332"/>
              <a:gd name="connsiteX9" fmla="*/ 0 w 2272289"/>
              <a:gd name="connsiteY9" fmla="*/ 369332 h 369332"/>
              <a:gd name="connsiteX10" fmla="*/ 0 w 2272289"/>
              <a:gd name="connsiteY10" fmla="*/ 0 h 36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272289" h="369332" fill="none" extrusionOk="0">
                <a:moveTo>
                  <a:pt x="0" y="0"/>
                </a:moveTo>
                <a:cubicBezTo>
                  <a:pt x="245928" y="-33921"/>
                  <a:pt x="430847" y="67894"/>
                  <a:pt x="590795" y="0"/>
                </a:cubicBezTo>
                <a:cubicBezTo>
                  <a:pt x="750743" y="-67894"/>
                  <a:pt x="1016310" y="66711"/>
                  <a:pt x="1181590" y="0"/>
                </a:cubicBezTo>
                <a:cubicBezTo>
                  <a:pt x="1346871" y="-66711"/>
                  <a:pt x="1586191" y="64882"/>
                  <a:pt x="1726940" y="0"/>
                </a:cubicBezTo>
                <a:cubicBezTo>
                  <a:pt x="1867689" y="-64882"/>
                  <a:pt x="2037621" y="4775"/>
                  <a:pt x="2272289" y="0"/>
                </a:cubicBezTo>
                <a:cubicBezTo>
                  <a:pt x="2278080" y="156741"/>
                  <a:pt x="2238662" y="213619"/>
                  <a:pt x="2272289" y="369332"/>
                </a:cubicBezTo>
                <a:cubicBezTo>
                  <a:pt x="2128153" y="374414"/>
                  <a:pt x="1814028" y="359793"/>
                  <a:pt x="1658771" y="369332"/>
                </a:cubicBezTo>
                <a:cubicBezTo>
                  <a:pt x="1503514" y="378871"/>
                  <a:pt x="1299092" y="340995"/>
                  <a:pt x="1067976" y="369332"/>
                </a:cubicBezTo>
                <a:cubicBezTo>
                  <a:pt x="836860" y="397669"/>
                  <a:pt x="794696" y="339534"/>
                  <a:pt x="522626" y="369332"/>
                </a:cubicBezTo>
                <a:cubicBezTo>
                  <a:pt x="250556" y="399130"/>
                  <a:pt x="255857" y="358644"/>
                  <a:pt x="0" y="369332"/>
                </a:cubicBezTo>
                <a:cubicBezTo>
                  <a:pt x="-11364" y="291550"/>
                  <a:pt x="40779" y="85509"/>
                  <a:pt x="0" y="0"/>
                </a:cubicBezTo>
                <a:close/>
              </a:path>
              <a:path w="2272289" h="369332" stroke="0" extrusionOk="0">
                <a:moveTo>
                  <a:pt x="0" y="0"/>
                </a:moveTo>
                <a:cubicBezTo>
                  <a:pt x="257553" y="-10407"/>
                  <a:pt x="317503" y="23493"/>
                  <a:pt x="545349" y="0"/>
                </a:cubicBezTo>
                <a:cubicBezTo>
                  <a:pt x="773195" y="-23493"/>
                  <a:pt x="941822" y="35024"/>
                  <a:pt x="1113422" y="0"/>
                </a:cubicBezTo>
                <a:cubicBezTo>
                  <a:pt x="1285022" y="-35024"/>
                  <a:pt x="1560615" y="59378"/>
                  <a:pt x="1704217" y="0"/>
                </a:cubicBezTo>
                <a:cubicBezTo>
                  <a:pt x="1847819" y="-59378"/>
                  <a:pt x="2026288" y="56990"/>
                  <a:pt x="2272289" y="0"/>
                </a:cubicBezTo>
                <a:cubicBezTo>
                  <a:pt x="2288296" y="159209"/>
                  <a:pt x="2250229" y="188556"/>
                  <a:pt x="2272289" y="369332"/>
                </a:cubicBezTo>
                <a:cubicBezTo>
                  <a:pt x="2072636" y="425262"/>
                  <a:pt x="1948797" y="361839"/>
                  <a:pt x="1749663" y="369332"/>
                </a:cubicBezTo>
                <a:cubicBezTo>
                  <a:pt x="1550529" y="376825"/>
                  <a:pt x="1389914" y="331293"/>
                  <a:pt x="1158867" y="369332"/>
                </a:cubicBezTo>
                <a:cubicBezTo>
                  <a:pt x="927820" y="407371"/>
                  <a:pt x="769741" y="360178"/>
                  <a:pt x="613518" y="369332"/>
                </a:cubicBezTo>
                <a:cubicBezTo>
                  <a:pt x="457295" y="378486"/>
                  <a:pt x="233676" y="344789"/>
                  <a:pt x="0" y="369332"/>
                </a:cubicBezTo>
                <a:cubicBezTo>
                  <a:pt x="-39639" y="277965"/>
                  <a:pt x="40782" y="155845"/>
                  <a:pt x="0" y="0"/>
                </a:cubicBezTo>
                <a:close/>
              </a:path>
            </a:pathLst>
          </a:custGeom>
          <a:solidFill>
            <a:srgbClr val="FCD530"/>
          </a:solidFill>
          <a:ln w="38100">
            <a:solidFill>
              <a:srgbClr val="FCD530"/>
            </a:solidFill>
            <a:extLst>
              <a:ext uri="{C807C97D-BFC1-408E-A445-0C87EB9F89A2}">
                <ask:lineSketchStyleProps xmlns:ask="http://schemas.microsoft.com/office/drawing/2018/sketchyshapes" sd="1635649905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en-US" dirty="0"/>
              <a:t>Transmission </a:t>
            </a:r>
            <a:r>
              <a:rPr lang="en-US" b="1" dirty="0"/>
              <a:t>to host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EEF03F-C69A-9B4C-A68F-3AF5A6032B50}"/>
              </a:ext>
            </a:extLst>
          </p:cNvPr>
          <p:cNvSpPr txBox="1"/>
          <p:nvPr/>
        </p:nvSpPr>
        <p:spPr>
          <a:xfrm>
            <a:off x="7081732" y="4685867"/>
            <a:ext cx="2433743" cy="369332"/>
          </a:xfrm>
          <a:custGeom>
            <a:avLst/>
            <a:gdLst>
              <a:gd name="connsiteX0" fmla="*/ 0 w 2433743"/>
              <a:gd name="connsiteY0" fmla="*/ 0 h 369332"/>
              <a:gd name="connsiteX1" fmla="*/ 486749 w 2433743"/>
              <a:gd name="connsiteY1" fmla="*/ 0 h 369332"/>
              <a:gd name="connsiteX2" fmla="*/ 949160 w 2433743"/>
              <a:gd name="connsiteY2" fmla="*/ 0 h 369332"/>
              <a:gd name="connsiteX3" fmla="*/ 1435908 w 2433743"/>
              <a:gd name="connsiteY3" fmla="*/ 0 h 369332"/>
              <a:gd name="connsiteX4" fmla="*/ 1922657 w 2433743"/>
              <a:gd name="connsiteY4" fmla="*/ 0 h 369332"/>
              <a:gd name="connsiteX5" fmla="*/ 2433743 w 2433743"/>
              <a:gd name="connsiteY5" fmla="*/ 0 h 369332"/>
              <a:gd name="connsiteX6" fmla="*/ 2433743 w 2433743"/>
              <a:gd name="connsiteY6" fmla="*/ 369332 h 369332"/>
              <a:gd name="connsiteX7" fmla="*/ 1995669 w 2433743"/>
              <a:gd name="connsiteY7" fmla="*/ 369332 h 369332"/>
              <a:gd name="connsiteX8" fmla="*/ 1484583 w 2433743"/>
              <a:gd name="connsiteY8" fmla="*/ 369332 h 369332"/>
              <a:gd name="connsiteX9" fmla="*/ 1046509 w 2433743"/>
              <a:gd name="connsiteY9" fmla="*/ 369332 h 369332"/>
              <a:gd name="connsiteX10" fmla="*/ 535423 w 2433743"/>
              <a:gd name="connsiteY10" fmla="*/ 369332 h 369332"/>
              <a:gd name="connsiteX11" fmla="*/ 0 w 2433743"/>
              <a:gd name="connsiteY11" fmla="*/ 369332 h 369332"/>
              <a:gd name="connsiteX12" fmla="*/ 0 w 2433743"/>
              <a:gd name="connsiteY12" fmla="*/ 0 h 36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433743" h="369332" fill="none" extrusionOk="0">
                <a:moveTo>
                  <a:pt x="0" y="0"/>
                </a:moveTo>
                <a:cubicBezTo>
                  <a:pt x="194659" y="-7017"/>
                  <a:pt x="288752" y="19115"/>
                  <a:pt x="486749" y="0"/>
                </a:cubicBezTo>
                <a:cubicBezTo>
                  <a:pt x="684746" y="-19115"/>
                  <a:pt x="788475" y="10168"/>
                  <a:pt x="949160" y="0"/>
                </a:cubicBezTo>
                <a:cubicBezTo>
                  <a:pt x="1109845" y="-10168"/>
                  <a:pt x="1201247" y="30885"/>
                  <a:pt x="1435908" y="0"/>
                </a:cubicBezTo>
                <a:cubicBezTo>
                  <a:pt x="1670569" y="-30885"/>
                  <a:pt x="1779071" y="29369"/>
                  <a:pt x="1922657" y="0"/>
                </a:cubicBezTo>
                <a:cubicBezTo>
                  <a:pt x="2066243" y="-29369"/>
                  <a:pt x="2324637" y="49010"/>
                  <a:pt x="2433743" y="0"/>
                </a:cubicBezTo>
                <a:cubicBezTo>
                  <a:pt x="2450355" y="141029"/>
                  <a:pt x="2397931" y="213393"/>
                  <a:pt x="2433743" y="369332"/>
                </a:cubicBezTo>
                <a:cubicBezTo>
                  <a:pt x="2342122" y="409779"/>
                  <a:pt x="2128837" y="354195"/>
                  <a:pt x="1995669" y="369332"/>
                </a:cubicBezTo>
                <a:cubicBezTo>
                  <a:pt x="1862501" y="384469"/>
                  <a:pt x="1677120" y="342803"/>
                  <a:pt x="1484583" y="369332"/>
                </a:cubicBezTo>
                <a:cubicBezTo>
                  <a:pt x="1292046" y="395861"/>
                  <a:pt x="1233786" y="319160"/>
                  <a:pt x="1046509" y="369332"/>
                </a:cubicBezTo>
                <a:cubicBezTo>
                  <a:pt x="859232" y="419504"/>
                  <a:pt x="707372" y="360328"/>
                  <a:pt x="535423" y="369332"/>
                </a:cubicBezTo>
                <a:cubicBezTo>
                  <a:pt x="363474" y="378336"/>
                  <a:pt x="109065" y="316315"/>
                  <a:pt x="0" y="369332"/>
                </a:cubicBezTo>
                <a:cubicBezTo>
                  <a:pt x="-43871" y="257877"/>
                  <a:pt x="16251" y="157769"/>
                  <a:pt x="0" y="0"/>
                </a:cubicBezTo>
                <a:close/>
              </a:path>
              <a:path w="2433743" h="369332" stroke="0" extrusionOk="0">
                <a:moveTo>
                  <a:pt x="0" y="0"/>
                </a:moveTo>
                <a:cubicBezTo>
                  <a:pt x="105474" y="-15139"/>
                  <a:pt x="360064" y="29590"/>
                  <a:pt x="462411" y="0"/>
                </a:cubicBezTo>
                <a:cubicBezTo>
                  <a:pt x="564758" y="-29590"/>
                  <a:pt x="820498" y="44422"/>
                  <a:pt x="949160" y="0"/>
                </a:cubicBezTo>
                <a:cubicBezTo>
                  <a:pt x="1077822" y="-44422"/>
                  <a:pt x="1319886" y="33788"/>
                  <a:pt x="1460246" y="0"/>
                </a:cubicBezTo>
                <a:cubicBezTo>
                  <a:pt x="1600606" y="-33788"/>
                  <a:pt x="1768748" y="50641"/>
                  <a:pt x="1971332" y="0"/>
                </a:cubicBezTo>
                <a:cubicBezTo>
                  <a:pt x="2173916" y="-50641"/>
                  <a:pt x="2301199" y="49842"/>
                  <a:pt x="2433743" y="0"/>
                </a:cubicBezTo>
                <a:cubicBezTo>
                  <a:pt x="2471062" y="166956"/>
                  <a:pt x="2402769" y="251151"/>
                  <a:pt x="2433743" y="369332"/>
                </a:cubicBezTo>
                <a:cubicBezTo>
                  <a:pt x="2343735" y="418922"/>
                  <a:pt x="2151332" y="341332"/>
                  <a:pt x="1995669" y="369332"/>
                </a:cubicBezTo>
                <a:cubicBezTo>
                  <a:pt x="1840006" y="397332"/>
                  <a:pt x="1744348" y="343859"/>
                  <a:pt x="1533258" y="369332"/>
                </a:cubicBezTo>
                <a:cubicBezTo>
                  <a:pt x="1322168" y="394805"/>
                  <a:pt x="1252696" y="335081"/>
                  <a:pt x="1095184" y="369332"/>
                </a:cubicBezTo>
                <a:cubicBezTo>
                  <a:pt x="937672" y="403583"/>
                  <a:pt x="812662" y="333684"/>
                  <a:pt x="608436" y="369332"/>
                </a:cubicBezTo>
                <a:cubicBezTo>
                  <a:pt x="404210" y="404980"/>
                  <a:pt x="247294" y="304297"/>
                  <a:pt x="0" y="369332"/>
                </a:cubicBezTo>
                <a:cubicBezTo>
                  <a:pt x="-38332" y="253972"/>
                  <a:pt x="15818" y="163611"/>
                  <a:pt x="0" y="0"/>
                </a:cubicBezTo>
                <a:close/>
              </a:path>
            </a:pathLst>
          </a:custGeom>
          <a:solidFill>
            <a:srgbClr val="FCD530"/>
          </a:solidFill>
          <a:ln w="38100">
            <a:solidFill>
              <a:srgbClr val="FCD530"/>
            </a:solidFill>
            <a:extLst>
              <a:ext uri="{C807C97D-BFC1-408E-A445-0C87EB9F89A2}">
                <ask:lineSketchStyleProps xmlns:ask="http://schemas.microsoft.com/office/drawing/2018/sketchyshapes" sd="1635649905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en-US" dirty="0"/>
              <a:t>Transmission </a:t>
            </a:r>
            <a:r>
              <a:rPr lang="en-US" b="1" dirty="0"/>
              <a:t>to </a:t>
            </a:r>
            <a:r>
              <a:rPr lang="en-US" dirty="0"/>
              <a:t>vector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2D9AC0-F1D7-79A1-4699-42C117F5019C}"/>
              </a:ext>
            </a:extLst>
          </p:cNvPr>
          <p:cNvSpPr txBox="1"/>
          <p:nvPr/>
        </p:nvSpPr>
        <p:spPr>
          <a:xfrm rot="2319741">
            <a:off x="6625364" y="2278280"/>
            <a:ext cx="21675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Success</a:t>
            </a:r>
          </a:p>
        </p:txBody>
      </p:sp>
    </p:spTree>
    <p:extLst>
      <p:ext uri="{BB962C8B-B14F-4D97-AF65-F5344CB8AC3E}">
        <p14:creationId xmlns:p14="http://schemas.microsoft.com/office/powerpoint/2010/main" val="1303143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" grpId="0"/>
      <p:bldP spid="106" grpId="0" animBg="1"/>
      <p:bldP spid="11" grpId="0" animBg="1"/>
      <p:bldP spid="1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130F4F-DA78-38BA-3B39-37AD44F8EB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628BD-3E31-BB01-1E31-A8CC438838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rgbClr val="FF0000"/>
                </a:solidFill>
              </a:rPr>
              <a:t>real</a:t>
            </a:r>
            <a:r>
              <a:rPr lang="en-US" dirty="0"/>
              <a:t> blood-feeding process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64B3B14-DE59-A9BF-C32F-3697CB22D3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592055" y="95305"/>
            <a:ext cx="3482208" cy="1516665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898F4E32-E73A-8D8B-945C-4E26DD72A8A8}"/>
                  </a:ext>
                </a:extLst>
              </p:cNvPr>
              <p:cNvSpPr/>
              <p:nvPr/>
            </p:nvSpPr>
            <p:spPr>
              <a:xfrm>
                <a:off x="2341826" y="1508099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898F4E32-E73A-8D8B-945C-4E26DD72A8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1826" y="1508099"/>
                <a:ext cx="1755228" cy="1145628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1DF75DEC-2FF3-6590-038D-D3B8EDF72354}"/>
                  </a:ext>
                </a:extLst>
              </p:cNvPr>
              <p:cNvSpPr/>
              <p:nvPr/>
            </p:nvSpPr>
            <p:spPr>
              <a:xfrm>
                <a:off x="4023481" y="2564167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1DF75DEC-2FF3-6590-038D-D3B8EDF723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3481" y="2564167"/>
                <a:ext cx="1755228" cy="1145628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CA76A3DB-4CF1-F813-0D53-37EC44303740}"/>
                  </a:ext>
                </a:extLst>
              </p:cNvPr>
              <p:cNvSpPr/>
              <p:nvPr/>
            </p:nvSpPr>
            <p:spPr>
              <a:xfrm>
                <a:off x="5705136" y="3620235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CA76A3DB-4CF1-F813-0D53-37EC443037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5136" y="3620235"/>
                <a:ext cx="1755228" cy="1145628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4A4BE3EC-137E-46A3-88D1-9119CED85B61}"/>
                  </a:ext>
                </a:extLst>
              </p:cNvPr>
              <p:cNvSpPr/>
              <p:nvPr/>
            </p:nvSpPr>
            <p:spPr>
              <a:xfrm>
                <a:off x="7386362" y="4666055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4A4BE3EC-137E-46A3-88D1-9119CED85B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6362" y="4666055"/>
                <a:ext cx="1755228" cy="1145628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BA2395A3-DD44-1F30-41F6-3C9247998CDF}"/>
              </a:ext>
            </a:extLst>
          </p:cNvPr>
          <p:cNvCxnSpPr>
            <a:cxnSpLocks/>
            <a:stCxn id="7" idx="3"/>
            <a:endCxn id="8" idx="0"/>
          </p:cNvCxnSpPr>
          <p:nvPr/>
        </p:nvCxnSpPr>
        <p:spPr>
          <a:xfrm>
            <a:off x="5778709" y="3136981"/>
            <a:ext cx="804041" cy="48325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C9A273CA-EEB9-B067-6E52-2D5662BFC12C}"/>
              </a:ext>
            </a:extLst>
          </p:cNvPr>
          <p:cNvCxnSpPr>
            <a:cxnSpLocks/>
            <a:stCxn id="6" idx="3"/>
            <a:endCxn id="7" idx="0"/>
          </p:cNvCxnSpPr>
          <p:nvPr/>
        </p:nvCxnSpPr>
        <p:spPr>
          <a:xfrm>
            <a:off x="4097054" y="2080913"/>
            <a:ext cx="804041" cy="48325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B20D7DFC-D1A7-F549-1AB0-DA013A3A3A9A}"/>
              </a:ext>
            </a:extLst>
          </p:cNvPr>
          <p:cNvCxnSpPr>
            <a:cxnSpLocks/>
            <a:stCxn id="8" idx="3"/>
            <a:endCxn id="10" idx="0"/>
          </p:cNvCxnSpPr>
          <p:nvPr/>
        </p:nvCxnSpPr>
        <p:spPr>
          <a:xfrm>
            <a:off x="7460364" y="4193049"/>
            <a:ext cx="803612" cy="473006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A3E0E1B1-FA66-151B-8A7F-1B9C818D64AA}"/>
              </a:ext>
            </a:extLst>
          </p:cNvPr>
          <p:cNvCxnSpPr>
            <a:cxnSpLocks/>
            <a:stCxn id="7" idx="1"/>
            <a:endCxn id="6" idx="2"/>
          </p:cNvCxnSpPr>
          <p:nvPr/>
        </p:nvCxnSpPr>
        <p:spPr>
          <a:xfrm rot="10800000">
            <a:off x="3219441" y="2653727"/>
            <a:ext cx="804041" cy="483254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FBB8B5D9-1C32-73D0-EE0C-2A7A605DFBC7}"/>
              </a:ext>
            </a:extLst>
          </p:cNvPr>
          <p:cNvCxnSpPr>
            <a:cxnSpLocks/>
            <a:stCxn id="8" idx="1"/>
            <a:endCxn id="7" idx="2"/>
          </p:cNvCxnSpPr>
          <p:nvPr/>
        </p:nvCxnSpPr>
        <p:spPr>
          <a:xfrm rot="10800000">
            <a:off x="4901096" y="3709795"/>
            <a:ext cx="804041" cy="483254"/>
          </a:xfrm>
          <a:prstGeom prst="bentConnector2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05BC5F8C-A113-AA85-8F56-38A2FB943494}"/>
              </a:ext>
            </a:extLst>
          </p:cNvPr>
          <p:cNvCxnSpPr>
            <a:cxnSpLocks/>
            <a:stCxn id="8" idx="2"/>
            <a:endCxn id="6" idx="2"/>
          </p:cNvCxnSpPr>
          <p:nvPr/>
        </p:nvCxnSpPr>
        <p:spPr>
          <a:xfrm rot="5400000" flipH="1">
            <a:off x="3845027" y="2028140"/>
            <a:ext cx="2112136" cy="3363310"/>
          </a:xfrm>
          <a:prstGeom prst="bentConnector3">
            <a:avLst>
              <a:gd name="adj1" fmla="val -933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A3BFB516-B707-9329-4799-33F070A5AA4D}"/>
              </a:ext>
            </a:extLst>
          </p:cNvPr>
          <p:cNvCxnSpPr>
            <a:cxnSpLocks/>
            <a:stCxn id="10" idx="3"/>
          </p:cNvCxnSpPr>
          <p:nvPr/>
        </p:nvCxnSpPr>
        <p:spPr>
          <a:xfrm flipV="1">
            <a:off x="9141590" y="5238299"/>
            <a:ext cx="919222" cy="570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C2C3EAC4-A941-1C47-172A-5E05C9CADE20}"/>
              </a:ext>
            </a:extLst>
          </p:cNvPr>
          <p:cNvCxnSpPr>
            <a:cxnSpLocks/>
            <a:stCxn id="10" idx="1"/>
            <a:endCxn id="7" idx="2"/>
          </p:cNvCxnSpPr>
          <p:nvPr/>
        </p:nvCxnSpPr>
        <p:spPr>
          <a:xfrm rot="10800000">
            <a:off x="4901096" y="3709795"/>
            <a:ext cx="2485267" cy="1529074"/>
          </a:xfrm>
          <a:prstGeom prst="bentConnector2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FF623B33-E1D9-0190-76A4-AA5D094217B6}"/>
              </a:ext>
            </a:extLst>
          </p:cNvPr>
          <p:cNvCxnSpPr>
            <a:cxnSpLocks/>
            <a:stCxn id="10" idx="2"/>
            <a:endCxn id="6" idx="2"/>
          </p:cNvCxnSpPr>
          <p:nvPr/>
        </p:nvCxnSpPr>
        <p:spPr>
          <a:xfrm rot="5400000" flipH="1">
            <a:off x="4162730" y="1710437"/>
            <a:ext cx="3157956" cy="5044536"/>
          </a:xfrm>
          <a:prstGeom prst="bentConnector3">
            <a:avLst>
              <a:gd name="adj1" fmla="val -7239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>
            <a:extLst>
              <a:ext uri="{FF2B5EF4-FFF2-40B4-BE49-F238E27FC236}">
                <a16:creationId xmlns:a16="http://schemas.microsoft.com/office/drawing/2014/main" id="{04912C9D-9A2D-FDDA-6DFE-D9400D873E6B}"/>
              </a:ext>
            </a:extLst>
          </p:cNvPr>
          <p:cNvSpPr txBox="1"/>
          <p:nvPr/>
        </p:nvSpPr>
        <p:spPr>
          <a:xfrm rot="16200000">
            <a:off x="1199997" y="4312111"/>
            <a:ext cx="17923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Failure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0614CDD-E28E-84BA-1E92-34116BED5EFE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1727947" y="2080913"/>
            <a:ext cx="61387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23838FB9-4314-7CEE-B367-44E5233273C8}"/>
              </a:ext>
            </a:extLst>
          </p:cNvPr>
          <p:cNvSpPr txBox="1"/>
          <p:nvPr/>
        </p:nvSpPr>
        <p:spPr>
          <a:xfrm rot="2319741">
            <a:off x="6625364" y="2278280"/>
            <a:ext cx="21675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Success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843C7B6-AA67-F4DF-665F-82E50CDA6143}"/>
                  </a:ext>
                </a:extLst>
              </p:cNvPr>
              <p:cNvSpPr txBox="1"/>
              <p:nvPr/>
            </p:nvSpPr>
            <p:spPr>
              <a:xfrm>
                <a:off x="4023481" y="1694427"/>
                <a:ext cx="901427" cy="3888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843C7B6-AA67-F4DF-665F-82E50CDA61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3481" y="1694427"/>
                <a:ext cx="901427" cy="388889"/>
              </a:xfrm>
              <a:prstGeom prst="rect">
                <a:avLst/>
              </a:prstGeom>
              <a:blipFill>
                <a:blip r:embed="rId9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489D67D-930E-D4FE-3B42-5E676F493F77}"/>
                  </a:ext>
                </a:extLst>
              </p:cNvPr>
              <p:cNvSpPr txBox="1"/>
              <p:nvPr/>
            </p:nvSpPr>
            <p:spPr>
              <a:xfrm>
                <a:off x="5755875" y="2733087"/>
                <a:ext cx="9242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489D67D-930E-D4FE-3B42-5E676F493F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5875" y="2733087"/>
                <a:ext cx="924217" cy="369332"/>
              </a:xfrm>
              <a:prstGeom prst="rect">
                <a:avLst/>
              </a:prstGeom>
              <a:blipFill>
                <a:blip r:embed="rId10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95A752E-4BC5-DA86-DB7A-612E9C5F775F}"/>
                  </a:ext>
                </a:extLst>
              </p:cNvPr>
              <p:cNvSpPr txBox="1"/>
              <p:nvPr/>
            </p:nvSpPr>
            <p:spPr>
              <a:xfrm>
                <a:off x="7437101" y="3827038"/>
                <a:ext cx="9242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95A752E-4BC5-DA86-DB7A-612E9C5F77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7101" y="3827038"/>
                <a:ext cx="924217" cy="369332"/>
              </a:xfrm>
              <a:prstGeom prst="rect">
                <a:avLst/>
              </a:prstGeom>
              <a:blipFill>
                <a:blip r:embed="rId11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1D9E789-53F7-02AF-4234-311A8FD113D1}"/>
                  </a:ext>
                </a:extLst>
              </p:cNvPr>
              <p:cNvSpPr txBox="1"/>
              <p:nvPr/>
            </p:nvSpPr>
            <p:spPr>
              <a:xfrm>
                <a:off x="9068017" y="4765863"/>
                <a:ext cx="92421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1D9E789-53F7-02AF-4234-311A8FD113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8017" y="4765863"/>
                <a:ext cx="924218" cy="369332"/>
              </a:xfrm>
              <a:prstGeom prst="rect">
                <a:avLst/>
              </a:prstGeom>
              <a:blipFill>
                <a:blip r:embed="rId12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E1D0919-C10F-0127-D529-F80B48FD808F}"/>
                  </a:ext>
                </a:extLst>
              </p:cNvPr>
              <p:cNvSpPr txBox="1"/>
              <p:nvPr/>
            </p:nvSpPr>
            <p:spPr>
              <a:xfrm>
                <a:off x="3295229" y="5603660"/>
                <a:ext cx="167167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E1D0919-C10F-0127-D529-F80B48FD80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5229" y="5603660"/>
                <a:ext cx="1671676" cy="369332"/>
              </a:xfrm>
              <a:prstGeom prst="rect">
                <a:avLst/>
              </a:prstGeom>
              <a:blipFill>
                <a:blip r:embed="rId1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F3EEF7C-BAA3-F3A1-38E4-B48455C5E6AA}"/>
                  </a:ext>
                </a:extLst>
              </p:cNvPr>
              <p:cNvSpPr txBox="1"/>
              <p:nvPr/>
            </p:nvSpPr>
            <p:spPr>
              <a:xfrm>
                <a:off x="1756238" y="2782420"/>
                <a:ext cx="156054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F3EEF7C-BAA3-F3A1-38E4-B48455C5E6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6238" y="2782420"/>
                <a:ext cx="1560544" cy="369332"/>
              </a:xfrm>
              <a:prstGeom prst="rect">
                <a:avLst/>
              </a:prstGeom>
              <a:blipFill>
                <a:blip r:embed="rId1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1028CC6-8E51-5A7E-7008-1654F5815613}"/>
                  </a:ext>
                </a:extLst>
              </p:cNvPr>
              <p:cNvSpPr txBox="1"/>
              <p:nvPr/>
            </p:nvSpPr>
            <p:spPr>
              <a:xfrm>
                <a:off x="3316782" y="4567077"/>
                <a:ext cx="156054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1028CC6-8E51-5A7E-7008-1654F58156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6782" y="4567077"/>
                <a:ext cx="1560544" cy="369332"/>
              </a:xfrm>
              <a:prstGeom prst="rect">
                <a:avLst/>
              </a:prstGeom>
              <a:blipFill>
                <a:blip r:embed="rId15"/>
                <a:stretch>
                  <a:fillRect l="-391"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C41BE44-EC46-D090-6DB7-37322941DC4A}"/>
                  </a:ext>
                </a:extLst>
              </p:cNvPr>
              <p:cNvSpPr txBox="1"/>
              <p:nvPr/>
            </p:nvSpPr>
            <p:spPr>
              <a:xfrm>
                <a:off x="4974404" y="5211552"/>
                <a:ext cx="216727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C41BE44-EC46-D090-6DB7-37322941DC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4404" y="5211552"/>
                <a:ext cx="2167270" cy="369332"/>
              </a:xfrm>
              <a:prstGeom prst="rect">
                <a:avLst/>
              </a:prstGeom>
              <a:blipFill>
                <a:blip r:embed="rId16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9A2B2B6-A2D0-BB11-A3CC-CCC96C10366F}"/>
                  </a:ext>
                </a:extLst>
              </p:cNvPr>
              <p:cNvSpPr txBox="1"/>
              <p:nvPr/>
            </p:nvSpPr>
            <p:spPr>
              <a:xfrm>
                <a:off x="3523884" y="3829447"/>
                <a:ext cx="218125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9A2B2B6-A2D0-BB11-A3CC-CCC96C1036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3884" y="3829447"/>
                <a:ext cx="2181251" cy="369332"/>
              </a:xfrm>
              <a:prstGeom prst="rect">
                <a:avLst/>
              </a:prstGeom>
              <a:blipFill>
                <a:blip r:embed="rId17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E41D6BE-2F53-E2D5-48E4-0A18240E0A17}"/>
                  </a:ext>
                </a:extLst>
              </p:cNvPr>
              <p:cNvSpPr txBox="1"/>
              <p:nvPr/>
            </p:nvSpPr>
            <p:spPr>
              <a:xfrm>
                <a:off x="512228" y="1894168"/>
                <a:ext cx="1289656" cy="3887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E41D6BE-2F53-E2D5-48E4-0A18240E0A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228" y="1894168"/>
                <a:ext cx="1289656" cy="388761"/>
              </a:xfrm>
              <a:prstGeom prst="rect">
                <a:avLst/>
              </a:prstGeom>
              <a:blipFill>
                <a:blip r:embed="rId18"/>
                <a:stretch>
                  <a:fillRect b="-79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813261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103307</TotalTime>
  <Words>1109</Words>
  <Application>Microsoft Office PowerPoint</Application>
  <PresentationFormat>Widescreen</PresentationFormat>
  <Paragraphs>260</Paragraphs>
  <Slides>17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Aptos</vt:lpstr>
      <vt:lpstr>Aptos Display</vt:lpstr>
      <vt:lpstr>Arial</vt:lpstr>
      <vt:lpstr>Calibri</vt:lpstr>
      <vt:lpstr>Cambria Math</vt:lpstr>
      <vt:lpstr>Office Theme</vt:lpstr>
      <vt:lpstr>Modeling the mechanisms of mosquito multiple blood-feeding and their effects on disease transmission</vt:lpstr>
      <vt:lpstr>PowerPoint Presentation</vt:lpstr>
      <vt:lpstr>Multiple blood feeding* is common</vt:lpstr>
      <vt:lpstr>Drivers of multiple blood-feeding</vt:lpstr>
      <vt:lpstr>PowerPoint Presentation</vt:lpstr>
      <vt:lpstr>PowerPoint Presentation</vt:lpstr>
      <vt:lpstr>The blood-feeding process</vt:lpstr>
      <vt:lpstr>The real blood-feeding process</vt:lpstr>
      <vt:lpstr>The real blood-feeding process</vt:lpstr>
      <vt:lpstr>The real blood-feeding process</vt:lpstr>
      <vt:lpstr>The real blood-feeding process</vt:lpstr>
      <vt:lpstr>Adding in parasite transmission and development</vt:lpstr>
      <vt:lpstr>PowerPoint Presentation</vt:lpstr>
      <vt:lpstr>PowerPoint Presentation</vt:lpstr>
      <vt:lpstr>Thank you!  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Kyle Dahlin</dc:creator>
  <cp:lastModifiedBy>Kyle Dahlin</cp:lastModifiedBy>
  <cp:revision>154</cp:revision>
  <dcterms:created xsi:type="dcterms:W3CDTF">2024-06-14T19:36:46Z</dcterms:created>
  <dcterms:modified xsi:type="dcterms:W3CDTF">2024-10-09T20:43:18Z</dcterms:modified>
</cp:coreProperties>
</file>